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6" r:id="rId2"/>
    <p:sldId id="275" r:id="rId3"/>
    <p:sldId id="276" r:id="rId4"/>
    <p:sldId id="258" r:id="rId5"/>
    <p:sldId id="257" r:id="rId6"/>
    <p:sldId id="259" r:id="rId7"/>
    <p:sldId id="274" r:id="rId8"/>
    <p:sldId id="277" r:id="rId9"/>
    <p:sldId id="278" r:id="rId10"/>
    <p:sldId id="279" r:id="rId11"/>
    <p:sldId id="260" r:id="rId12"/>
    <p:sldId id="261" r:id="rId13"/>
    <p:sldId id="280" r:id="rId14"/>
    <p:sldId id="262" r:id="rId15"/>
    <p:sldId id="281" r:id="rId16"/>
    <p:sldId id="264" r:id="rId17"/>
    <p:sldId id="265" r:id="rId18"/>
    <p:sldId id="263" r:id="rId19"/>
    <p:sldId id="273" r:id="rId20"/>
    <p:sldId id="282" r:id="rId21"/>
    <p:sldId id="283" r:id="rId22"/>
    <p:sldId id="284" r:id="rId23"/>
    <p:sldId id="285" r:id="rId24"/>
    <p:sldId id="267" r:id="rId25"/>
    <p:sldId id="286" r:id="rId26"/>
    <p:sldId id="270" r:id="rId27"/>
    <p:sldId id="271" r:id="rId28"/>
    <p:sldId id="272" r:id="rId29"/>
    <p:sldId id="287" r:id="rId30"/>
    <p:sldId id="288" r:id="rId31"/>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3333FF"/>
    <a:srgbClr val="3366FF"/>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9" autoAdjust="0"/>
    <p:restoredTop sz="94660"/>
  </p:normalViewPr>
  <p:slideViewPr>
    <p:cSldViewPr>
      <p:cViewPr varScale="1">
        <p:scale>
          <a:sx n="78" d="100"/>
          <a:sy n="78" d="100"/>
        </p:scale>
        <p:origin x="-336" y="-72"/>
      </p:cViewPr>
      <p:guideLst>
        <p:guide orient="horz" pos="180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5F1A8F-3979-48B8-985A-C142F37BFC4A}" type="datetimeFigureOut">
              <a:rPr lang="en-US" smtClean="0"/>
              <a:t>5/14/2019</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92FF1A-5072-4A18-9858-F8440F5D316F}" type="slidenum">
              <a:rPr lang="en-US" smtClean="0"/>
              <a:t>‹#›</a:t>
            </a:fld>
            <a:endParaRPr lang="en-US"/>
          </a:p>
        </p:txBody>
      </p:sp>
    </p:spTree>
    <p:extLst>
      <p:ext uri="{BB962C8B-B14F-4D97-AF65-F5344CB8AC3E}">
        <p14:creationId xmlns:p14="http://schemas.microsoft.com/office/powerpoint/2010/main" val="763095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92FF1A-5072-4A18-9858-F8440F5D316F}" type="slidenum">
              <a:rPr lang="en-US" smtClean="0"/>
              <a:t>18</a:t>
            </a:fld>
            <a:endParaRPr lang="en-US"/>
          </a:p>
        </p:txBody>
      </p:sp>
    </p:spTree>
    <p:extLst>
      <p:ext uri="{BB962C8B-B14F-4D97-AF65-F5344CB8AC3E}">
        <p14:creationId xmlns:p14="http://schemas.microsoft.com/office/powerpoint/2010/main" val="2865135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7"/>
          <p:cNvSpPr>
            <a:spLocks noGrp="1"/>
          </p:cNvSpPr>
          <p:nvPr>
            <p:ph type="ctrTitle" hasCustomPrompt="1"/>
          </p:nvPr>
        </p:nvSpPr>
        <p:spPr>
          <a:xfrm>
            <a:off x="422030" y="1143000"/>
            <a:ext cx="8229600" cy="15240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dirty="0" smtClean="0"/>
              <a:t>Get to the Point!</a:t>
            </a:r>
            <a:endParaRPr kumimoji="0" lang="en-US" dirty="0"/>
          </a:p>
        </p:txBody>
      </p:sp>
      <p:sp>
        <p:nvSpPr>
          <p:cNvPr id="28" name="Date Placeholder 27"/>
          <p:cNvSpPr>
            <a:spLocks noGrp="1"/>
          </p:cNvSpPr>
          <p:nvPr>
            <p:ph type="dt" sz="half" idx="10"/>
          </p:nvPr>
        </p:nvSpPr>
        <p:spPr/>
        <p:txBody>
          <a:bodyPr/>
          <a:lstStyle/>
          <a:p>
            <a:fld id="{92138586-06F2-4A75-8655-09C46159C530}" type="datetimeFigureOut">
              <a:rPr lang="en-US" smtClean="0"/>
              <a:t>5/14/2019</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443FE66-697E-45E1-A767-8337FF1FC1B8}" type="slidenum">
              <a:rPr lang="en-US" smtClean="0"/>
              <a:t>‹#›</a:t>
            </a:fld>
            <a:endParaRPr lang="en-US"/>
          </a:p>
        </p:txBody>
      </p:sp>
      <p:sp>
        <p:nvSpPr>
          <p:cNvPr id="9" name="Subtitle 8"/>
          <p:cNvSpPr>
            <a:spLocks noGrp="1"/>
          </p:cNvSpPr>
          <p:nvPr>
            <p:ph type="subTitle" idx="1" hasCustomPrompt="1"/>
          </p:nvPr>
        </p:nvSpPr>
        <p:spPr>
          <a:xfrm>
            <a:off x="1371600" y="2776415"/>
            <a:ext cx="6400800" cy="14605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Write effective scenes, characterization, conflict, plot, and more with Clustering.</a:t>
            </a:r>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508000"/>
            <a:ext cx="5486400" cy="435240"/>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526646"/>
            <a:ext cx="5486400" cy="33020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972323"/>
            <a:ext cx="5486400" cy="44196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2138586-06F2-4A75-8655-09C46159C530}" type="datetimeFigureOut">
              <a:rPr lang="en-US" smtClean="0"/>
              <a:t>5/14/2019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43FE66-697E-45E1-A767-8337FF1FC1B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2138586-06F2-4A75-8655-09C46159C530}" type="datetimeFigureOut">
              <a:rPr lang="en-US" smtClean="0"/>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43FE66-697E-45E1-A767-8337FF1FC1B8}"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2138586-06F2-4A75-8655-09C46159C530}" type="datetimeFigureOut">
              <a:rPr lang="en-US" smtClean="0"/>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43FE66-697E-45E1-A767-8337FF1FC1B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138586-06F2-4A75-8655-09C46159C530}" type="datetimeFigureOut">
              <a:rPr lang="en-US" smtClean="0"/>
              <a:t>5/14/2019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43FE66-697E-45E1-A767-8337FF1FC1B8}" type="slidenum">
              <a:rPr lang="en-US" smtClean="0"/>
              <a:t>‹#›</a:t>
            </a:fld>
            <a:endParaRPr lang="en-US"/>
          </a:p>
        </p:txBody>
      </p:sp>
    </p:spTree>
    <p:extLst>
      <p:ext uri="{BB962C8B-B14F-4D97-AF65-F5344CB8AC3E}">
        <p14:creationId xmlns:p14="http://schemas.microsoft.com/office/powerpoint/2010/main" val="1154823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2138586-06F2-4A75-8655-09C46159C530}" type="datetimeFigureOut">
              <a:rPr lang="en-US" smtClean="0"/>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43FE66-697E-45E1-A767-8337FF1FC1B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508000"/>
            <a:ext cx="7086600" cy="15240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089822"/>
            <a:ext cx="7086600" cy="1258093"/>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2138586-06F2-4A75-8655-09C46159C530}" type="datetimeFigureOut">
              <a:rPr lang="en-US" smtClean="0"/>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5347230"/>
            <a:ext cx="762000" cy="304271"/>
          </a:xfrm>
        </p:spPr>
        <p:txBody>
          <a:bodyPr/>
          <a:lstStyle/>
          <a:p>
            <a:fld id="{B443FE66-697E-45E1-A767-8337FF1FC1B8}"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333500"/>
            <a:ext cx="4038600" cy="3771636"/>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333500"/>
            <a:ext cx="4038600" cy="3771636"/>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2138586-06F2-4A75-8655-09C46159C530}" type="datetimeFigureOut">
              <a:rPr lang="en-US" smtClean="0"/>
              <a:t>5/14/2019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43FE66-697E-45E1-A767-8337FF1FC1B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7542"/>
            <a:ext cx="8229600" cy="9525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79261"/>
            <a:ext cx="4040188" cy="625739"/>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1279261"/>
            <a:ext cx="4041775" cy="625739"/>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968500"/>
            <a:ext cx="4040188" cy="3136636"/>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968500"/>
            <a:ext cx="4041775" cy="3136636"/>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2138586-06F2-4A75-8655-09C46159C530}" type="datetimeFigureOut">
              <a:rPr lang="en-US" smtClean="0"/>
              <a:t>5/14/2019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43FE66-697E-45E1-A767-8337FF1FC1B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2138586-06F2-4A75-8655-09C46159C530}" type="datetimeFigureOut">
              <a:rPr lang="en-US" smtClean="0"/>
              <a:t>5/14/2019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43FE66-697E-45E1-A767-8337FF1FC1B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38586-06F2-4A75-8655-09C46159C530}" type="datetimeFigureOut">
              <a:rPr lang="en-US" smtClean="0"/>
              <a:t>5/14/2019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43FE66-697E-45E1-A767-8337FF1FC1B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1" y="1270000"/>
            <a:ext cx="3008313" cy="3835136"/>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27542"/>
            <a:ext cx="5111750" cy="4877594"/>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2138586-06F2-4A75-8655-09C46159C530}" type="datetimeFigureOut">
              <a:rPr lang="en-US" smtClean="0"/>
              <a:t>5/14/2019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43FE66-697E-45E1-A767-8337FF1FC1B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28865"/>
            <a:ext cx="8229600" cy="9525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1333500"/>
            <a:ext cx="8229600" cy="392430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5347230"/>
            <a:ext cx="2133600" cy="304271"/>
          </a:xfrm>
          <a:prstGeom prst="rect">
            <a:avLst/>
          </a:prstGeom>
        </p:spPr>
        <p:txBody>
          <a:bodyPr vert="horz" anchor="b"/>
          <a:lstStyle>
            <a:lvl1pPr algn="l" eaLnBrk="1" latinLnBrk="0" hangingPunct="1">
              <a:defRPr kumimoji="0" sz="1200">
                <a:solidFill>
                  <a:schemeClr val="tx1">
                    <a:shade val="50000"/>
                  </a:schemeClr>
                </a:solidFill>
              </a:defRPr>
            </a:lvl1pPr>
          </a:lstStyle>
          <a:p>
            <a:fld id="{92138586-06F2-4A75-8655-09C46159C530}" type="datetimeFigureOut">
              <a:rPr lang="en-US" smtClean="0"/>
              <a:t>5/14/2019</a:t>
            </a:fld>
            <a:endParaRPr lang="en-US"/>
          </a:p>
        </p:txBody>
      </p:sp>
      <p:sp>
        <p:nvSpPr>
          <p:cNvPr id="3" name="Footer Placeholder 2"/>
          <p:cNvSpPr>
            <a:spLocks noGrp="1"/>
          </p:cNvSpPr>
          <p:nvPr>
            <p:ph type="ftr" sz="quarter" idx="3"/>
          </p:nvPr>
        </p:nvSpPr>
        <p:spPr>
          <a:xfrm>
            <a:off x="3124200" y="5347230"/>
            <a:ext cx="2895600" cy="304271"/>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5347230"/>
            <a:ext cx="762000" cy="304271"/>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443FE66-697E-45E1-A767-8337FF1FC1B8}"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hyperlink" Target="http://blog.janicehardy.com/2012/01/fundamental-check-do-your-scenes-have.html" TargetMode="Externa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s://www.dreamstime.com/stock-photos-love-hate-image4942853" TargetMode="Externa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hyperlink" Target="https://www.dreamstime.com/" TargetMode="External"/><Relationship Id="rId4" Type="http://schemas.openxmlformats.org/officeDocument/2006/relationships/hyperlink" Target="https://www.dreamstime.com/eric1513_info"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Get to the Point!</a:t>
            </a:r>
            <a:endParaRPr lang="en-US" dirty="0"/>
          </a:p>
        </p:txBody>
      </p:sp>
      <p:sp>
        <p:nvSpPr>
          <p:cNvPr id="3" name="Subtitle 2"/>
          <p:cNvSpPr>
            <a:spLocks noGrp="1"/>
          </p:cNvSpPr>
          <p:nvPr>
            <p:ph type="subTitle" idx="1"/>
          </p:nvPr>
        </p:nvSpPr>
        <p:spPr/>
        <p:txBody>
          <a:bodyPr/>
          <a:lstStyle/>
          <a:p>
            <a:r>
              <a:rPr lang="en-US" dirty="0" smtClean="0"/>
              <a:t>Write effective scenes, characterization, conflict, plot, and more with clustering.</a:t>
            </a:r>
            <a:endParaRPr lang="en-US" dirty="0"/>
          </a:p>
        </p:txBody>
      </p:sp>
      <p:sp>
        <p:nvSpPr>
          <p:cNvPr id="4" name="Down Arrow 3"/>
          <p:cNvSpPr/>
          <p:nvPr/>
        </p:nvSpPr>
        <p:spPr>
          <a:xfrm>
            <a:off x="6705600" y="95250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4209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85056"/>
            <a:ext cx="7620000" cy="1754326"/>
          </a:xfrm>
          <a:prstGeom prst="rect">
            <a:avLst/>
          </a:prstGeom>
          <a:noFill/>
        </p:spPr>
        <p:txBody>
          <a:bodyPr wrap="square" rtlCol="0">
            <a:spAutoFit/>
          </a:bodyPr>
          <a:lstStyle/>
          <a:p>
            <a:pPr algn="ctr"/>
            <a:r>
              <a:rPr lang="en-US" sz="5400" dirty="0" smtClean="0"/>
              <a:t>Why Does it Work for Me ?</a:t>
            </a:r>
            <a:endParaRPr lang="en-US" sz="5400" dirty="0"/>
          </a:p>
        </p:txBody>
      </p:sp>
      <p:sp>
        <p:nvSpPr>
          <p:cNvPr id="3" name="Right Arrow 2"/>
          <p:cNvSpPr/>
          <p:nvPr/>
        </p:nvSpPr>
        <p:spPr>
          <a:xfrm>
            <a:off x="228600" y="266700"/>
            <a:ext cx="1066800" cy="7955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914400" y="2019300"/>
            <a:ext cx="7848600" cy="3477875"/>
          </a:xfrm>
          <a:prstGeom prst="rect">
            <a:avLst/>
          </a:prstGeom>
          <a:noFill/>
        </p:spPr>
        <p:txBody>
          <a:bodyPr wrap="square" rtlCol="0">
            <a:spAutoFit/>
          </a:bodyPr>
          <a:lstStyle/>
          <a:p>
            <a:pPr algn="ctr"/>
            <a:r>
              <a:rPr lang="en-US" sz="2000" dirty="0" smtClean="0"/>
              <a:t>Clustering is versatile. I can pull out a blank piece of paper and immediately tackle a block while writing a scene. Using a pencil and paper, the process is very hands-on and tactile, which enhances flow of ideas. Like most authors, I compose on a keyboard. But when I encounter a problem or feel my writing is going in an unproductive direction, breaking away to cluster with a pencil and paper produces new insights and those magical </a:t>
            </a:r>
            <a:r>
              <a:rPr lang="en-US" sz="2000" dirty="0" err="1" smtClean="0"/>
              <a:t>AhA</a:t>
            </a:r>
            <a:r>
              <a:rPr lang="en-US" sz="2000" dirty="0" smtClean="0"/>
              <a:t>! Moments. With clustering, we bypass the logical, censoring side of our brain and give voice to the imagery and sensations that the right side will find associations and patterns put to word that will provide meaning.</a:t>
            </a:r>
            <a:endParaRPr lang="en-US" sz="2000" dirty="0"/>
          </a:p>
        </p:txBody>
      </p:sp>
    </p:spTree>
    <p:extLst>
      <p:ext uri="{BB962C8B-B14F-4D97-AF65-F5344CB8AC3E}">
        <p14:creationId xmlns:p14="http://schemas.microsoft.com/office/powerpoint/2010/main" val="3838456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125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057398" y="-876298"/>
            <a:ext cx="5410203" cy="7391401"/>
          </a:xfrm>
          <a:prstGeom prst="rect">
            <a:avLst/>
          </a:prstGeom>
        </p:spPr>
      </p:pic>
    </p:spTree>
    <p:extLst>
      <p:ext uri="{BB962C8B-B14F-4D97-AF65-F5344CB8AC3E}">
        <p14:creationId xmlns:p14="http://schemas.microsoft.com/office/powerpoint/2010/main" val="30720574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077428" y="-1429730"/>
            <a:ext cx="5217745" cy="8458201"/>
          </a:xfrm>
          <a:prstGeom prst="rect">
            <a:avLst/>
          </a:prstGeom>
        </p:spPr>
      </p:pic>
    </p:spTree>
    <p:extLst>
      <p:ext uri="{BB962C8B-B14F-4D97-AF65-F5344CB8AC3E}">
        <p14:creationId xmlns:p14="http://schemas.microsoft.com/office/powerpoint/2010/main" val="25268953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19893" y="114300"/>
            <a:ext cx="6934200" cy="923330"/>
          </a:xfrm>
          <a:prstGeom prst="rect">
            <a:avLst/>
          </a:prstGeom>
          <a:noFill/>
        </p:spPr>
        <p:txBody>
          <a:bodyPr wrap="square" rtlCol="0">
            <a:spAutoFit/>
          </a:bodyPr>
          <a:lstStyle/>
          <a:p>
            <a:pPr algn="ctr"/>
            <a:r>
              <a:rPr lang="en-US" sz="5400" dirty="0" smtClean="0"/>
              <a:t>Effective Scenes</a:t>
            </a:r>
            <a:endParaRPr lang="en-US" sz="5400" dirty="0"/>
          </a:p>
        </p:txBody>
      </p:sp>
      <p:sp>
        <p:nvSpPr>
          <p:cNvPr id="3" name="TextBox 2"/>
          <p:cNvSpPr txBox="1"/>
          <p:nvPr/>
        </p:nvSpPr>
        <p:spPr>
          <a:xfrm>
            <a:off x="938893" y="1037630"/>
            <a:ext cx="7086600" cy="1200329"/>
          </a:xfrm>
          <a:prstGeom prst="rect">
            <a:avLst/>
          </a:prstGeom>
          <a:noFill/>
        </p:spPr>
        <p:txBody>
          <a:bodyPr wrap="square" rtlCol="0">
            <a:spAutoFit/>
          </a:bodyPr>
          <a:lstStyle/>
          <a:p>
            <a:pPr marL="285750" indent="-285750">
              <a:buFont typeface="Wingdings" panose="05000000000000000000" pitchFamily="2" charset="2"/>
              <a:buChar char="v"/>
            </a:pPr>
            <a:r>
              <a:rPr lang="en-US" dirty="0" smtClean="0"/>
              <a:t>Essential Elements:</a:t>
            </a:r>
          </a:p>
          <a:p>
            <a:r>
              <a:rPr lang="en-US" dirty="0"/>
              <a:t>	</a:t>
            </a:r>
            <a:r>
              <a:rPr lang="en-US" dirty="0" smtClean="0"/>
              <a:t>plot point</a:t>
            </a:r>
          </a:p>
          <a:p>
            <a:r>
              <a:rPr lang="en-US" dirty="0"/>
              <a:t>	</a:t>
            </a:r>
            <a:r>
              <a:rPr lang="en-US" dirty="0" smtClean="0"/>
              <a:t>character’s goal</a:t>
            </a:r>
          </a:p>
          <a:p>
            <a:r>
              <a:rPr lang="en-US" dirty="0"/>
              <a:t>	</a:t>
            </a:r>
            <a:r>
              <a:rPr lang="en-US" dirty="0" smtClean="0"/>
              <a:t>action that advances the plot or heightens tension</a:t>
            </a:r>
            <a:endParaRPr lang="en-US" dirty="0"/>
          </a:p>
        </p:txBody>
      </p:sp>
      <p:sp>
        <p:nvSpPr>
          <p:cNvPr id="4" name="TextBox 3"/>
          <p:cNvSpPr txBox="1"/>
          <p:nvPr/>
        </p:nvSpPr>
        <p:spPr>
          <a:xfrm>
            <a:off x="914400" y="2171700"/>
            <a:ext cx="7086600" cy="1754326"/>
          </a:xfrm>
          <a:prstGeom prst="rect">
            <a:avLst/>
          </a:prstGeom>
          <a:noFill/>
        </p:spPr>
        <p:txBody>
          <a:bodyPr wrap="square" rtlCol="0">
            <a:spAutoFit/>
          </a:bodyPr>
          <a:lstStyle/>
          <a:p>
            <a:pPr marL="285750" indent="-285750">
              <a:buFont typeface="Wingdings" panose="05000000000000000000" pitchFamily="2" charset="2"/>
              <a:buChar char="v"/>
            </a:pPr>
            <a:r>
              <a:rPr lang="en-US" dirty="0" smtClean="0"/>
              <a:t>Important Elements:</a:t>
            </a:r>
          </a:p>
          <a:p>
            <a:pPr lvl="1"/>
            <a:r>
              <a:rPr lang="en-US" dirty="0"/>
              <a:t>	</a:t>
            </a:r>
            <a:r>
              <a:rPr lang="en-US" dirty="0" smtClean="0"/>
              <a:t>character development, a cause of character conflict</a:t>
            </a:r>
          </a:p>
          <a:p>
            <a:pPr lvl="1"/>
            <a:r>
              <a:rPr lang="en-US" dirty="0"/>
              <a:t>	</a:t>
            </a:r>
            <a:r>
              <a:rPr lang="en-US" dirty="0" smtClean="0"/>
              <a:t>an effect of character development</a:t>
            </a:r>
          </a:p>
          <a:p>
            <a:pPr lvl="1"/>
            <a:r>
              <a:rPr lang="en-US" dirty="0"/>
              <a:t>	</a:t>
            </a:r>
            <a:r>
              <a:rPr lang="en-US" dirty="0" smtClean="0"/>
              <a:t>raise stakes</a:t>
            </a:r>
          </a:p>
          <a:p>
            <a:pPr lvl="1"/>
            <a:r>
              <a:rPr lang="en-US" dirty="0"/>
              <a:t>	</a:t>
            </a:r>
            <a:r>
              <a:rPr lang="en-US" dirty="0" smtClean="0"/>
              <a:t>reinforce stakes</a:t>
            </a:r>
          </a:p>
          <a:p>
            <a:pPr lvl="1"/>
            <a:r>
              <a:rPr lang="en-US" dirty="0"/>
              <a:t>	</a:t>
            </a:r>
            <a:r>
              <a:rPr lang="en-US" dirty="0" smtClean="0"/>
              <a:t>character motivation</a:t>
            </a:r>
            <a:endParaRPr lang="en-US" dirty="0"/>
          </a:p>
        </p:txBody>
      </p:sp>
      <p:sp>
        <p:nvSpPr>
          <p:cNvPr id="5" name="TextBox 4"/>
          <p:cNvSpPr txBox="1"/>
          <p:nvPr/>
        </p:nvSpPr>
        <p:spPr>
          <a:xfrm>
            <a:off x="914400" y="3848100"/>
            <a:ext cx="8013247" cy="1754326"/>
          </a:xfrm>
          <a:prstGeom prst="rect">
            <a:avLst/>
          </a:prstGeom>
          <a:noFill/>
        </p:spPr>
        <p:txBody>
          <a:bodyPr wrap="square" rtlCol="0">
            <a:spAutoFit/>
          </a:bodyPr>
          <a:lstStyle/>
          <a:p>
            <a:pPr marL="285750" indent="-285750">
              <a:buFont typeface="Wingdings" panose="05000000000000000000" pitchFamily="2" charset="2"/>
              <a:buChar char="v"/>
            </a:pPr>
            <a:r>
              <a:rPr lang="en-US" dirty="0" smtClean="0"/>
              <a:t>Bonus Elements:</a:t>
            </a:r>
          </a:p>
          <a:p>
            <a:pPr lvl="1"/>
            <a:r>
              <a:rPr lang="en-US" dirty="0"/>
              <a:t>	</a:t>
            </a:r>
            <a:r>
              <a:rPr lang="en-US" dirty="0" smtClean="0"/>
              <a:t>character backstory</a:t>
            </a:r>
          </a:p>
          <a:p>
            <a:pPr lvl="1"/>
            <a:r>
              <a:rPr lang="en-US" dirty="0"/>
              <a:t>	</a:t>
            </a:r>
            <a:r>
              <a:rPr lang="en-US" dirty="0" smtClean="0"/>
              <a:t>world building</a:t>
            </a:r>
          </a:p>
          <a:p>
            <a:pPr lvl="1"/>
            <a:r>
              <a:rPr lang="en-US" dirty="0"/>
              <a:t>	</a:t>
            </a:r>
            <a:r>
              <a:rPr lang="en-US" dirty="0" smtClean="0"/>
              <a:t>tone</a:t>
            </a:r>
          </a:p>
          <a:p>
            <a:pPr lvl="1"/>
            <a:r>
              <a:rPr lang="en-US" dirty="0"/>
              <a:t>	</a:t>
            </a:r>
            <a:r>
              <a:rPr lang="en-US" dirty="0" smtClean="0"/>
              <a:t>theme</a:t>
            </a:r>
          </a:p>
          <a:p>
            <a:pPr lvl="1"/>
            <a:r>
              <a:rPr lang="en-US" dirty="0"/>
              <a:t>	</a:t>
            </a:r>
            <a:r>
              <a:rPr lang="en-US" dirty="0" smtClean="0"/>
              <a:t>foreshadowing			</a:t>
            </a:r>
            <a:endParaRPr lang="en-US" dirty="0"/>
          </a:p>
        </p:txBody>
      </p:sp>
      <p:sp>
        <p:nvSpPr>
          <p:cNvPr id="6" name="TextBox 5"/>
          <p:cNvSpPr txBox="1"/>
          <p:nvPr/>
        </p:nvSpPr>
        <p:spPr>
          <a:xfrm>
            <a:off x="5257800" y="5143500"/>
            <a:ext cx="3886200" cy="461665"/>
          </a:xfrm>
          <a:prstGeom prst="rect">
            <a:avLst/>
          </a:prstGeom>
          <a:noFill/>
        </p:spPr>
        <p:txBody>
          <a:bodyPr wrap="square" rtlCol="0">
            <a:spAutoFit/>
          </a:bodyPr>
          <a:lstStyle/>
          <a:p>
            <a:r>
              <a:rPr lang="en-US" sz="1200" u="sng" dirty="0" smtClean="0">
                <a:hlinkClick r:id="rId2"/>
              </a:rPr>
              <a:t>http</a:t>
            </a:r>
            <a:r>
              <a:rPr lang="en-US" sz="1200" u="sng" dirty="0">
                <a:hlinkClick r:id="rId2"/>
              </a:rPr>
              <a:t>://</a:t>
            </a:r>
            <a:r>
              <a:rPr lang="en-US" sz="1200" u="sng" dirty="0" smtClean="0">
                <a:hlinkClick r:id="rId2"/>
              </a:rPr>
              <a:t>blog.janicehardy.com/2012/01/fundamental-check-do-your-scenes-have.html</a:t>
            </a:r>
            <a:endParaRPr lang="en-US" sz="1200" dirty="0"/>
          </a:p>
        </p:txBody>
      </p:sp>
    </p:spTree>
    <p:extLst>
      <p:ext uri="{BB962C8B-B14F-4D97-AF65-F5344CB8AC3E}">
        <p14:creationId xmlns:p14="http://schemas.microsoft.com/office/powerpoint/2010/main" val="43723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249"/>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250"/>
                                  </p:stCondLst>
                                  <p:childTnLst>
                                    <p:set>
                                      <p:cBhvr>
                                        <p:cTn id="8" dur="1" fill="hold">
                                          <p:stCondLst>
                                            <p:cond delay="749"/>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750"/>
                                  </p:stCondLst>
                                  <p:childTnLst>
                                    <p:set>
                                      <p:cBhvr>
                                        <p:cTn id="10" dur="1" fill="hold">
                                          <p:stCondLst>
                                            <p:cond delay="749"/>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1000"/>
                                  </p:stCondLst>
                                  <p:childTnLst>
                                    <p:set>
                                      <p:cBhvr>
                                        <p:cTn id="12" dur="1" fill="hold">
                                          <p:stCondLst>
                                            <p:cond delay="749"/>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1250"/>
                                  </p:stCondLst>
                                  <p:childTnLst>
                                    <p:set>
                                      <p:cBhvr>
                                        <p:cTn id="16" dur="1" fill="hold">
                                          <p:stCondLst>
                                            <p:cond delay="749"/>
                                          </p:stCondLst>
                                        </p:cTn>
                                        <p:tgtEl>
                                          <p:spTgt spid="4">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1250"/>
                                  </p:stCondLst>
                                  <p:childTnLst>
                                    <p:set>
                                      <p:cBhvr>
                                        <p:cTn id="20" dur="1" fill="hold">
                                          <p:stCondLst>
                                            <p:cond delay="749"/>
                                          </p:stCondLst>
                                        </p:cTn>
                                        <p:tgtEl>
                                          <p:spTgt spid="4">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1250"/>
                                  </p:stCondLst>
                                  <p:childTnLst>
                                    <p:set>
                                      <p:cBhvr>
                                        <p:cTn id="24" dur="1" fill="hold">
                                          <p:stCondLst>
                                            <p:cond delay="749"/>
                                          </p:stCondLst>
                                        </p:cTn>
                                        <p:tgtEl>
                                          <p:spTgt spid="4">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1250"/>
                                  </p:stCondLst>
                                  <p:childTnLst>
                                    <p:set>
                                      <p:cBhvr>
                                        <p:cTn id="28" dur="1" fill="hold">
                                          <p:stCondLst>
                                            <p:cond delay="749"/>
                                          </p:stCondLst>
                                        </p:cTn>
                                        <p:tgtEl>
                                          <p:spTgt spid="4">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1250"/>
                                  </p:stCondLst>
                                  <p:childTnLst>
                                    <p:set>
                                      <p:cBhvr>
                                        <p:cTn id="32" dur="1" fill="hold">
                                          <p:stCondLst>
                                            <p:cond delay="749"/>
                                          </p:stCondLst>
                                        </p:cTn>
                                        <p:tgtEl>
                                          <p:spTgt spid="4">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1250"/>
                                  </p:stCondLst>
                                  <p:childTnLst>
                                    <p:set>
                                      <p:cBhvr>
                                        <p:cTn id="36" dur="1" fill="hold">
                                          <p:stCondLst>
                                            <p:cond delay="749"/>
                                          </p:stCondLst>
                                        </p:cTn>
                                        <p:tgtEl>
                                          <p:spTgt spid="4">
                                            <p:txEl>
                                              <p:pRg st="5" end="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1250"/>
                                  </p:stCondLst>
                                  <p:childTnLst>
                                    <p:set>
                                      <p:cBhvr>
                                        <p:cTn id="40" dur="1" fill="hold">
                                          <p:stCondLst>
                                            <p:cond delay="749"/>
                                          </p:stCondLst>
                                        </p:cTn>
                                        <p:tgtEl>
                                          <p:spTgt spid="5">
                                            <p:txEl>
                                              <p:pRg st="0" end="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1250"/>
                                  </p:stCondLst>
                                  <p:childTnLst>
                                    <p:set>
                                      <p:cBhvr>
                                        <p:cTn id="44" dur="1" fill="hold">
                                          <p:stCondLst>
                                            <p:cond delay="749"/>
                                          </p:stCondLst>
                                        </p:cTn>
                                        <p:tgtEl>
                                          <p:spTgt spid="5">
                                            <p:txEl>
                                              <p:pRg st="1" end="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1250"/>
                                  </p:stCondLst>
                                  <p:childTnLst>
                                    <p:set>
                                      <p:cBhvr>
                                        <p:cTn id="48" dur="1" fill="hold">
                                          <p:stCondLst>
                                            <p:cond delay="749"/>
                                          </p:stCondLst>
                                        </p:cTn>
                                        <p:tgtEl>
                                          <p:spTgt spid="5">
                                            <p:txEl>
                                              <p:pRg st="2" end="2"/>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1250"/>
                                  </p:stCondLst>
                                  <p:childTnLst>
                                    <p:set>
                                      <p:cBhvr>
                                        <p:cTn id="52" dur="1" fill="hold">
                                          <p:stCondLst>
                                            <p:cond delay="749"/>
                                          </p:stCondLst>
                                        </p:cTn>
                                        <p:tgtEl>
                                          <p:spTgt spid="5">
                                            <p:txEl>
                                              <p:pRg st="3" end="3"/>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1250"/>
                                  </p:stCondLst>
                                  <p:childTnLst>
                                    <p:set>
                                      <p:cBhvr>
                                        <p:cTn id="56" dur="1" fill="hold">
                                          <p:stCondLst>
                                            <p:cond delay="749"/>
                                          </p:stCondLst>
                                        </p:cTn>
                                        <p:tgtEl>
                                          <p:spTgt spid="5">
                                            <p:txEl>
                                              <p:pRg st="4" end="4"/>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1250"/>
                                  </p:stCondLst>
                                  <p:childTnLst>
                                    <p:set>
                                      <p:cBhvr>
                                        <p:cTn id="60" dur="1" fill="hold">
                                          <p:stCondLst>
                                            <p:cond delay="749"/>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 Power</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8881" y="1028700"/>
            <a:ext cx="6146238" cy="4584305"/>
          </a:xfrm>
          <a:prstGeom prst="rect">
            <a:avLst/>
          </a:prstGeom>
        </p:spPr>
      </p:pic>
    </p:spTree>
    <p:extLst>
      <p:ext uri="{BB962C8B-B14F-4D97-AF65-F5344CB8AC3E}">
        <p14:creationId xmlns:p14="http://schemas.microsoft.com/office/powerpoint/2010/main" val="42474126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419100"/>
            <a:ext cx="7620000" cy="646331"/>
          </a:xfrm>
          <a:prstGeom prst="rect">
            <a:avLst/>
          </a:prstGeom>
          <a:noFill/>
        </p:spPr>
        <p:txBody>
          <a:bodyPr wrap="square" rtlCol="0">
            <a:spAutoFit/>
          </a:bodyPr>
          <a:lstStyle/>
          <a:p>
            <a:pPr algn="ctr"/>
            <a:r>
              <a:rPr lang="en-US" dirty="0" smtClean="0"/>
              <a:t>“In effect, the left-brain is a scientist, the right-brain an artist.” Roger Sperry, Pulitzer Prize winning brain research scientist.</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85332" y="1181100"/>
            <a:ext cx="4373336" cy="4373336"/>
          </a:xfrm>
          <a:prstGeom prst="rect">
            <a:avLst/>
          </a:prstGeom>
        </p:spPr>
      </p:pic>
    </p:spTree>
    <p:extLst>
      <p:ext uri="{BB962C8B-B14F-4D97-AF65-F5344CB8AC3E}">
        <p14:creationId xmlns:p14="http://schemas.microsoft.com/office/powerpoint/2010/main" val="22401677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306324"/>
            <a:ext cx="6620256" cy="5102352"/>
          </a:xfrm>
          <a:prstGeom prst="rect">
            <a:avLst/>
          </a:prstGeom>
        </p:spPr>
      </p:pic>
    </p:spTree>
    <p:extLst>
      <p:ext uri="{BB962C8B-B14F-4D97-AF65-F5344CB8AC3E}">
        <p14:creationId xmlns:p14="http://schemas.microsoft.com/office/powerpoint/2010/main" val="40570126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1028700"/>
            <a:ext cx="6172200" cy="8484695"/>
          </a:xfrm>
          <a:prstGeom prst="rect">
            <a:avLst/>
          </a:prstGeom>
        </p:spPr>
      </p:pic>
    </p:spTree>
    <p:extLst>
      <p:ext uri="{BB962C8B-B14F-4D97-AF65-F5344CB8AC3E}">
        <p14:creationId xmlns:p14="http://schemas.microsoft.com/office/powerpoint/2010/main" val="20740512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304800" y="54573"/>
            <a:ext cx="4343400" cy="5638800"/>
          </a:xfrm>
          <a:prstGeom prst="rect">
            <a:avLst/>
          </a:prstGeom>
          <a:solidFill>
            <a:srgbClr val="00B0F0"/>
          </a:solidFill>
          <a:effectLst>
            <a:glow rad="127000">
              <a:schemeClr val="accent1">
                <a:alpha val="0"/>
              </a:schemeClr>
            </a:glow>
          </a:effectLst>
        </p:spPr>
      </p:pic>
      <p:sp>
        <p:nvSpPr>
          <p:cNvPr id="3" name="TextBox 2"/>
          <p:cNvSpPr txBox="1"/>
          <p:nvPr/>
        </p:nvSpPr>
        <p:spPr>
          <a:xfrm>
            <a:off x="4648200" y="342900"/>
            <a:ext cx="4419600" cy="3785652"/>
          </a:xfrm>
          <a:prstGeom prst="rect">
            <a:avLst/>
          </a:prstGeom>
          <a:noFill/>
        </p:spPr>
        <p:txBody>
          <a:bodyPr wrap="square" rtlCol="0">
            <a:spAutoFit/>
          </a:bodyPr>
          <a:lstStyle/>
          <a:p>
            <a:r>
              <a:rPr lang="en-US" sz="2400" dirty="0" smtClean="0"/>
              <a:t>In my restless sleep, in my nightmares,  you catch me off guard and haunt my mind. It angers me that you broke a promise and were far less than my naïve mind knew. But what angers me far more is that I continually confront you and spit in your face, but only when you disrupt my dreams.</a:t>
            </a:r>
          </a:p>
        </p:txBody>
      </p:sp>
      <p:sp>
        <p:nvSpPr>
          <p:cNvPr id="6" name="TextBox 5"/>
          <p:cNvSpPr txBox="1"/>
          <p:nvPr/>
        </p:nvSpPr>
        <p:spPr>
          <a:xfrm>
            <a:off x="1143000" y="2604799"/>
            <a:ext cx="685800" cy="369332"/>
          </a:xfrm>
          <a:prstGeom prst="rect">
            <a:avLst/>
          </a:prstGeom>
          <a:noFill/>
          <a:ln>
            <a:solidFill>
              <a:srgbClr val="6699FF"/>
            </a:solidFill>
          </a:ln>
        </p:spPr>
        <p:txBody>
          <a:bodyPr wrap="square" rtlCol="0">
            <a:spAutoFit/>
          </a:bodyPr>
          <a:lstStyle/>
          <a:p>
            <a:endParaRPr lang="en-US" dirty="0"/>
          </a:p>
        </p:txBody>
      </p:sp>
      <p:sp>
        <p:nvSpPr>
          <p:cNvPr id="7" name="TextBox 6"/>
          <p:cNvSpPr txBox="1"/>
          <p:nvPr/>
        </p:nvSpPr>
        <p:spPr>
          <a:xfrm>
            <a:off x="1981201" y="2235726"/>
            <a:ext cx="838200" cy="1002774"/>
          </a:xfrm>
          <a:prstGeom prst="rect">
            <a:avLst/>
          </a:prstGeom>
          <a:noFill/>
          <a:ln>
            <a:solidFill>
              <a:srgbClr val="3366FF"/>
            </a:solidFill>
          </a:ln>
        </p:spPr>
        <p:txBody>
          <a:bodyPr wrap="square" rtlCol="0">
            <a:spAutoFit/>
          </a:bodyPr>
          <a:lstStyle/>
          <a:p>
            <a:endParaRPr lang="en-US" dirty="0"/>
          </a:p>
        </p:txBody>
      </p:sp>
      <p:sp>
        <p:nvSpPr>
          <p:cNvPr id="8" name="TextBox 7"/>
          <p:cNvSpPr txBox="1"/>
          <p:nvPr/>
        </p:nvSpPr>
        <p:spPr>
          <a:xfrm>
            <a:off x="1981201" y="4152900"/>
            <a:ext cx="2666999" cy="914400"/>
          </a:xfrm>
          <a:prstGeom prst="rect">
            <a:avLst/>
          </a:prstGeom>
          <a:noFill/>
          <a:ln>
            <a:solidFill>
              <a:srgbClr val="3333FF"/>
            </a:solidFill>
          </a:ln>
        </p:spPr>
        <p:txBody>
          <a:bodyPr wrap="square" rtlCol="0">
            <a:spAutoFit/>
          </a:bodyPr>
          <a:lstStyle/>
          <a:p>
            <a:endParaRPr lang="en-US" dirty="0"/>
          </a:p>
        </p:txBody>
      </p:sp>
      <p:sp>
        <p:nvSpPr>
          <p:cNvPr id="10" name="TextBox 9"/>
          <p:cNvSpPr txBox="1"/>
          <p:nvPr/>
        </p:nvSpPr>
        <p:spPr>
          <a:xfrm>
            <a:off x="3048000" y="2019300"/>
            <a:ext cx="609599" cy="585758"/>
          </a:xfrm>
          <a:prstGeom prst="rect">
            <a:avLst/>
          </a:prstGeom>
          <a:noFill/>
          <a:ln>
            <a:solidFill>
              <a:srgbClr val="3333CC"/>
            </a:solidFill>
          </a:ln>
        </p:spPr>
        <p:txBody>
          <a:bodyPr wrap="square" rtlCol="0">
            <a:spAutoFit/>
          </a:bodyPr>
          <a:lstStyle/>
          <a:p>
            <a:endParaRPr lang="en-US" dirty="0"/>
          </a:p>
        </p:txBody>
      </p:sp>
    </p:spTree>
    <p:extLst>
      <p:ext uri="{BB962C8B-B14F-4D97-AF65-F5344CB8AC3E}">
        <p14:creationId xmlns:p14="http://schemas.microsoft.com/office/powerpoint/2010/main" val="4147258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nodeType="clickEffect">
                                  <p:stCondLst>
                                    <p:cond delay="0"/>
                                  </p:stCondLst>
                                  <p:childTnLst>
                                    <p:animEffect transition="out" filter="fade">
                                      <p:cBhvr>
                                        <p:cTn id="6" dur="2000"/>
                                        <p:tgtEl>
                                          <p:spTgt spid="2"/>
                                        </p:tgtEl>
                                      </p:cBhvr>
                                    </p:animEffect>
                                    <p:anim calcmode="lin" valueType="num">
                                      <p:cBhvr>
                                        <p:cTn id="7" dur="2000"/>
                                        <p:tgtEl>
                                          <p:spTgt spid="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2"/>
                                        </p:tgtEl>
                                        <p:attrNameLst>
                                          <p:attrName>ppt_h</p:attrName>
                                        </p:attrNameLst>
                                      </p:cBhvr>
                                      <p:tavLst>
                                        <p:tav tm="0">
                                          <p:val>
                                            <p:strVal val="ppt_h"/>
                                          </p:val>
                                        </p:tav>
                                        <p:tav tm="100000">
                                          <p:val>
                                            <p:strVal val="ppt_h"/>
                                          </p:val>
                                        </p:tav>
                                      </p:tavLst>
                                    </p:anim>
                                    <p:set>
                                      <p:cBhvr>
                                        <p:cTn id="9"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a:t>
            </a:r>
            <a:endParaRPr lang="en-US" dirty="0"/>
          </a:p>
        </p:txBody>
      </p:sp>
      <p:sp>
        <p:nvSpPr>
          <p:cNvPr id="3" name="Content Placeholder 2"/>
          <p:cNvSpPr>
            <a:spLocks noGrp="1"/>
          </p:cNvSpPr>
          <p:nvPr>
            <p:ph idx="1"/>
          </p:nvPr>
        </p:nvSpPr>
        <p:spPr/>
        <p:txBody>
          <a:bodyPr/>
          <a:lstStyle/>
          <a:p>
            <a:pPr marL="651510" indent="-514350">
              <a:buFont typeface="+mj-lt"/>
              <a:buAutoNum type="arabicPeriod"/>
            </a:pPr>
            <a:r>
              <a:rPr lang="en-US" sz="4000" dirty="0" smtClean="0"/>
              <a:t>Wonder </a:t>
            </a:r>
          </a:p>
          <a:p>
            <a:pPr marL="651510" indent="-514350">
              <a:buFont typeface="+mj-lt"/>
              <a:buAutoNum type="arabicPeriod"/>
            </a:pPr>
            <a:r>
              <a:rPr lang="en-US" sz="4000" dirty="0" smtClean="0"/>
              <a:t>Accept</a:t>
            </a:r>
          </a:p>
          <a:p>
            <a:pPr marL="651510" indent="-514350">
              <a:buFont typeface="+mj-lt"/>
              <a:buAutoNum type="arabicPeriod"/>
            </a:pPr>
            <a:r>
              <a:rPr lang="en-US" sz="4000" dirty="0" smtClean="0"/>
              <a:t>Feel</a:t>
            </a:r>
          </a:p>
          <a:p>
            <a:pPr marL="651510" indent="-514350">
              <a:buFont typeface="+mj-lt"/>
              <a:buAutoNum type="arabicPeriod"/>
            </a:pPr>
            <a:r>
              <a:rPr lang="en-US" sz="4000" dirty="0" smtClean="0"/>
              <a:t>Write</a:t>
            </a:r>
          </a:p>
          <a:p>
            <a:pPr marL="651510" indent="-514350">
              <a:buFont typeface="+mj-lt"/>
              <a:buAutoNum type="arabicPeriod"/>
            </a:pPr>
            <a:endParaRPr lang="en-US" dirty="0" smtClean="0"/>
          </a:p>
        </p:txBody>
      </p:sp>
    </p:spTree>
    <p:extLst>
      <p:ext uri="{BB962C8B-B14F-4D97-AF65-F5344CB8AC3E}">
        <p14:creationId xmlns:p14="http://schemas.microsoft.com/office/powerpoint/2010/main" val="35037788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p:nvPr/>
        </p:nvSpPr>
        <p:spPr>
          <a:xfrm>
            <a:off x="533400" y="419100"/>
            <a:ext cx="2514600" cy="145084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This is crap!</a:t>
            </a:r>
            <a:endParaRPr lang="en-US" dirty="0"/>
          </a:p>
        </p:txBody>
      </p:sp>
      <p:sp>
        <p:nvSpPr>
          <p:cNvPr id="3" name="Oval Callout 2"/>
          <p:cNvSpPr/>
          <p:nvPr/>
        </p:nvSpPr>
        <p:spPr>
          <a:xfrm>
            <a:off x="2667000" y="266700"/>
            <a:ext cx="2209800" cy="1087701"/>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Words, where are my words?</a:t>
            </a:r>
            <a:endParaRPr lang="en-US" dirty="0"/>
          </a:p>
        </p:txBody>
      </p:sp>
      <p:sp>
        <p:nvSpPr>
          <p:cNvPr id="4" name="Oval Callout 3"/>
          <p:cNvSpPr/>
          <p:nvPr/>
        </p:nvSpPr>
        <p:spPr>
          <a:xfrm>
            <a:off x="1676400" y="2019300"/>
            <a:ext cx="3657600" cy="18288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 have no hook!</a:t>
            </a:r>
          </a:p>
          <a:p>
            <a:pPr algn="ctr"/>
            <a:r>
              <a:rPr lang="en-US" dirty="0" smtClean="0"/>
              <a:t>What’s a hook?</a:t>
            </a:r>
            <a:endParaRPr lang="en-US" dirty="0"/>
          </a:p>
        </p:txBody>
      </p:sp>
      <p:sp>
        <p:nvSpPr>
          <p:cNvPr id="5" name="Oval Callout 4"/>
          <p:cNvSpPr/>
          <p:nvPr/>
        </p:nvSpPr>
        <p:spPr>
          <a:xfrm>
            <a:off x="5638800" y="647700"/>
            <a:ext cx="2971800" cy="22860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 should check my sales.</a:t>
            </a:r>
            <a:endParaRPr lang="en-US" dirty="0"/>
          </a:p>
        </p:txBody>
      </p:sp>
      <p:sp>
        <p:nvSpPr>
          <p:cNvPr id="6" name="Oval Callout 5"/>
          <p:cNvSpPr/>
          <p:nvPr/>
        </p:nvSpPr>
        <p:spPr>
          <a:xfrm>
            <a:off x="6248400" y="3656076"/>
            <a:ext cx="1828800" cy="145084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What is my premise?</a:t>
            </a:r>
            <a:endParaRPr lang="en-US" dirty="0"/>
          </a:p>
        </p:txBody>
      </p:sp>
      <p:sp>
        <p:nvSpPr>
          <p:cNvPr id="7" name="Oval Callout 6"/>
          <p:cNvSpPr/>
          <p:nvPr/>
        </p:nvSpPr>
        <p:spPr>
          <a:xfrm>
            <a:off x="228600" y="3848100"/>
            <a:ext cx="1981200" cy="145084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Who am I kidding? I am not a writer</a:t>
            </a:r>
            <a:endParaRPr lang="en-US" dirty="0"/>
          </a:p>
        </p:txBody>
      </p:sp>
      <p:sp>
        <p:nvSpPr>
          <p:cNvPr id="8" name="Oval Callout 7"/>
          <p:cNvSpPr/>
          <p:nvPr/>
        </p:nvSpPr>
        <p:spPr>
          <a:xfrm>
            <a:off x="3657600" y="4078224"/>
            <a:ext cx="1447800" cy="10668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 need more coffee.</a:t>
            </a:r>
            <a:endParaRPr lang="en-US" dirty="0"/>
          </a:p>
        </p:txBody>
      </p:sp>
    </p:spTree>
    <p:extLst>
      <p:ext uri="{BB962C8B-B14F-4D97-AF65-F5344CB8AC3E}">
        <p14:creationId xmlns:p14="http://schemas.microsoft.com/office/powerpoint/2010/main" val="354597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80">
                                          <p:stCondLst>
                                            <p:cond delay="0"/>
                                          </p:stCondLst>
                                        </p:cTn>
                                        <p:tgtEl>
                                          <p:spTgt spid="2"/>
                                        </p:tgtEl>
                                      </p:cBhvr>
                                    </p:animEffect>
                                    <p:anim calcmode="lin" valueType="num">
                                      <p:cBhvr>
                                        <p:cTn id="26"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gtEl>
                                      </p:cBhvr>
                                      <p:to x="100000" y="60000"/>
                                    </p:animScale>
                                    <p:animScale>
                                      <p:cBhvr>
                                        <p:cTn id="32" dur="166" decel="50000">
                                          <p:stCondLst>
                                            <p:cond delay="676"/>
                                          </p:stCondLst>
                                        </p:cTn>
                                        <p:tgtEl>
                                          <p:spTgt spid="2"/>
                                        </p:tgtEl>
                                      </p:cBhvr>
                                      <p:to x="100000" y="100000"/>
                                    </p:animScale>
                                    <p:animScale>
                                      <p:cBhvr>
                                        <p:cTn id="33" dur="26">
                                          <p:stCondLst>
                                            <p:cond delay="1312"/>
                                          </p:stCondLst>
                                        </p:cTn>
                                        <p:tgtEl>
                                          <p:spTgt spid="2"/>
                                        </p:tgtEl>
                                      </p:cBhvr>
                                      <p:to x="100000" y="80000"/>
                                    </p:animScale>
                                    <p:animScale>
                                      <p:cBhvr>
                                        <p:cTn id="34" dur="166" decel="50000">
                                          <p:stCondLst>
                                            <p:cond delay="1338"/>
                                          </p:stCondLst>
                                        </p:cTn>
                                        <p:tgtEl>
                                          <p:spTgt spid="2"/>
                                        </p:tgtEl>
                                      </p:cBhvr>
                                      <p:to x="100000" y="100000"/>
                                    </p:animScale>
                                    <p:animScale>
                                      <p:cBhvr>
                                        <p:cTn id="35" dur="26">
                                          <p:stCondLst>
                                            <p:cond delay="1642"/>
                                          </p:stCondLst>
                                        </p:cTn>
                                        <p:tgtEl>
                                          <p:spTgt spid="2"/>
                                        </p:tgtEl>
                                      </p:cBhvr>
                                      <p:to x="100000" y="90000"/>
                                    </p:animScale>
                                    <p:animScale>
                                      <p:cBhvr>
                                        <p:cTn id="36" dur="166" decel="50000">
                                          <p:stCondLst>
                                            <p:cond delay="1668"/>
                                          </p:stCondLst>
                                        </p:cTn>
                                        <p:tgtEl>
                                          <p:spTgt spid="2"/>
                                        </p:tgtEl>
                                      </p:cBhvr>
                                      <p:to x="100000" y="100000"/>
                                    </p:animScale>
                                    <p:animScale>
                                      <p:cBhvr>
                                        <p:cTn id="37" dur="26">
                                          <p:stCondLst>
                                            <p:cond delay="1808"/>
                                          </p:stCondLst>
                                        </p:cTn>
                                        <p:tgtEl>
                                          <p:spTgt spid="2"/>
                                        </p:tgtEl>
                                      </p:cBhvr>
                                      <p:to x="100000" y="95000"/>
                                    </p:animScale>
                                    <p:animScale>
                                      <p:cBhvr>
                                        <p:cTn id="38" dur="166" decel="50000">
                                          <p:stCondLst>
                                            <p:cond delay="1834"/>
                                          </p:stCondLst>
                                        </p:cTn>
                                        <p:tgtEl>
                                          <p:spTgt spid="2"/>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1000"/>
                                        <p:tgtEl>
                                          <p:spTgt spid="3"/>
                                        </p:tgtEl>
                                      </p:cBhvr>
                                    </p:animEffect>
                                    <p:anim calcmode="lin" valueType="num">
                                      <p:cBhvr>
                                        <p:cTn id="44" dur="1000" fill="hold"/>
                                        <p:tgtEl>
                                          <p:spTgt spid="3"/>
                                        </p:tgtEl>
                                        <p:attrNameLst>
                                          <p:attrName>ppt_x</p:attrName>
                                        </p:attrNameLst>
                                      </p:cBhvr>
                                      <p:tavLst>
                                        <p:tav tm="0">
                                          <p:val>
                                            <p:strVal val="#ppt_x"/>
                                          </p:val>
                                        </p:tav>
                                        <p:tav tm="100000">
                                          <p:val>
                                            <p:strVal val="#ppt_x"/>
                                          </p:val>
                                        </p:tav>
                                      </p:tavLst>
                                    </p:anim>
                                    <p:anim calcmode="lin" valueType="num">
                                      <p:cBhvr>
                                        <p:cTn id="4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wipe(down)">
                                      <p:cBhvr>
                                        <p:cTn id="50" dur="580">
                                          <p:stCondLst>
                                            <p:cond delay="0"/>
                                          </p:stCondLst>
                                        </p:cTn>
                                        <p:tgtEl>
                                          <p:spTgt spid="4"/>
                                        </p:tgtEl>
                                      </p:cBhvr>
                                    </p:animEffect>
                                    <p:anim calcmode="lin" valueType="num">
                                      <p:cBhvr>
                                        <p:cTn id="51"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56" dur="26">
                                          <p:stCondLst>
                                            <p:cond delay="650"/>
                                          </p:stCondLst>
                                        </p:cTn>
                                        <p:tgtEl>
                                          <p:spTgt spid="4"/>
                                        </p:tgtEl>
                                      </p:cBhvr>
                                      <p:to x="100000" y="60000"/>
                                    </p:animScale>
                                    <p:animScale>
                                      <p:cBhvr>
                                        <p:cTn id="57" dur="166" decel="50000">
                                          <p:stCondLst>
                                            <p:cond delay="676"/>
                                          </p:stCondLst>
                                        </p:cTn>
                                        <p:tgtEl>
                                          <p:spTgt spid="4"/>
                                        </p:tgtEl>
                                      </p:cBhvr>
                                      <p:to x="100000" y="100000"/>
                                    </p:animScale>
                                    <p:animScale>
                                      <p:cBhvr>
                                        <p:cTn id="58" dur="26">
                                          <p:stCondLst>
                                            <p:cond delay="1312"/>
                                          </p:stCondLst>
                                        </p:cTn>
                                        <p:tgtEl>
                                          <p:spTgt spid="4"/>
                                        </p:tgtEl>
                                      </p:cBhvr>
                                      <p:to x="100000" y="80000"/>
                                    </p:animScale>
                                    <p:animScale>
                                      <p:cBhvr>
                                        <p:cTn id="59" dur="166" decel="50000">
                                          <p:stCondLst>
                                            <p:cond delay="1338"/>
                                          </p:stCondLst>
                                        </p:cTn>
                                        <p:tgtEl>
                                          <p:spTgt spid="4"/>
                                        </p:tgtEl>
                                      </p:cBhvr>
                                      <p:to x="100000" y="100000"/>
                                    </p:animScale>
                                    <p:animScale>
                                      <p:cBhvr>
                                        <p:cTn id="60" dur="26">
                                          <p:stCondLst>
                                            <p:cond delay="1642"/>
                                          </p:stCondLst>
                                        </p:cTn>
                                        <p:tgtEl>
                                          <p:spTgt spid="4"/>
                                        </p:tgtEl>
                                      </p:cBhvr>
                                      <p:to x="100000" y="90000"/>
                                    </p:animScale>
                                    <p:animScale>
                                      <p:cBhvr>
                                        <p:cTn id="61" dur="166" decel="50000">
                                          <p:stCondLst>
                                            <p:cond delay="1668"/>
                                          </p:stCondLst>
                                        </p:cTn>
                                        <p:tgtEl>
                                          <p:spTgt spid="4"/>
                                        </p:tgtEl>
                                      </p:cBhvr>
                                      <p:to x="100000" y="100000"/>
                                    </p:animScale>
                                    <p:animScale>
                                      <p:cBhvr>
                                        <p:cTn id="62" dur="26">
                                          <p:stCondLst>
                                            <p:cond delay="1808"/>
                                          </p:stCondLst>
                                        </p:cTn>
                                        <p:tgtEl>
                                          <p:spTgt spid="4"/>
                                        </p:tgtEl>
                                      </p:cBhvr>
                                      <p:to x="100000" y="95000"/>
                                    </p:animScale>
                                    <p:animScale>
                                      <p:cBhvr>
                                        <p:cTn id="63" dur="166" decel="50000">
                                          <p:stCondLst>
                                            <p:cond delay="1834"/>
                                          </p:stCondLst>
                                        </p:cTn>
                                        <p:tgtEl>
                                          <p:spTgt spid="4"/>
                                        </p:tgtEl>
                                      </p:cBhvr>
                                      <p:to x="100000" y="100000"/>
                                    </p:animScale>
                                  </p:childTnLst>
                                </p:cTn>
                              </p:par>
                            </p:childTnLst>
                          </p:cTn>
                        </p:par>
                      </p:childTnLst>
                    </p:cTn>
                  </p:par>
                  <p:par>
                    <p:cTn id="64" fill="hold">
                      <p:stCondLst>
                        <p:cond delay="indefinite"/>
                      </p:stCondLst>
                      <p:childTnLst>
                        <p:par>
                          <p:cTn id="65" fill="hold">
                            <p:stCondLst>
                              <p:cond delay="0"/>
                            </p:stCondLst>
                            <p:childTnLst>
                              <p:par>
                                <p:cTn id="66" presetID="32" presetClass="emph" presetSubtype="0" fill="hold" grpId="0" nodeType="clickEffect">
                                  <p:stCondLst>
                                    <p:cond delay="0"/>
                                  </p:stCondLst>
                                  <p:childTnLst>
                                    <p:animRot by="120000">
                                      <p:cBhvr>
                                        <p:cTn id="67" dur="100" fill="hold">
                                          <p:stCondLst>
                                            <p:cond delay="0"/>
                                          </p:stCondLst>
                                        </p:cTn>
                                        <p:tgtEl>
                                          <p:spTgt spid="6"/>
                                        </p:tgtEl>
                                        <p:attrNameLst>
                                          <p:attrName>r</p:attrName>
                                        </p:attrNameLst>
                                      </p:cBhvr>
                                    </p:animRot>
                                    <p:animRot by="-240000">
                                      <p:cBhvr>
                                        <p:cTn id="68" dur="200" fill="hold">
                                          <p:stCondLst>
                                            <p:cond delay="200"/>
                                          </p:stCondLst>
                                        </p:cTn>
                                        <p:tgtEl>
                                          <p:spTgt spid="6"/>
                                        </p:tgtEl>
                                        <p:attrNameLst>
                                          <p:attrName>r</p:attrName>
                                        </p:attrNameLst>
                                      </p:cBhvr>
                                    </p:animRot>
                                    <p:animRot by="240000">
                                      <p:cBhvr>
                                        <p:cTn id="69" dur="200" fill="hold">
                                          <p:stCondLst>
                                            <p:cond delay="400"/>
                                          </p:stCondLst>
                                        </p:cTn>
                                        <p:tgtEl>
                                          <p:spTgt spid="6"/>
                                        </p:tgtEl>
                                        <p:attrNameLst>
                                          <p:attrName>r</p:attrName>
                                        </p:attrNameLst>
                                      </p:cBhvr>
                                    </p:animRot>
                                    <p:animRot by="-240000">
                                      <p:cBhvr>
                                        <p:cTn id="70" dur="200" fill="hold">
                                          <p:stCondLst>
                                            <p:cond delay="600"/>
                                          </p:stCondLst>
                                        </p:cTn>
                                        <p:tgtEl>
                                          <p:spTgt spid="6"/>
                                        </p:tgtEl>
                                        <p:attrNameLst>
                                          <p:attrName>r</p:attrName>
                                        </p:attrNameLst>
                                      </p:cBhvr>
                                    </p:animRot>
                                    <p:animRot by="120000">
                                      <p:cBhvr>
                                        <p:cTn id="71" dur="200" fill="hold">
                                          <p:stCondLst>
                                            <p:cond delay="800"/>
                                          </p:stCondLst>
                                        </p:cTn>
                                        <p:tgtEl>
                                          <p:spTgt spid="6"/>
                                        </p:tgtEl>
                                        <p:attrNameLst>
                                          <p:attrName>r</p:attrName>
                                        </p:attrNameLst>
                                      </p:cBhvr>
                                    </p:animRot>
                                  </p:childTnLst>
                                </p:cTn>
                              </p:par>
                            </p:childTnLst>
                          </p:cTn>
                        </p:par>
                      </p:childTnLst>
                    </p:cTn>
                  </p:par>
                  <p:par>
                    <p:cTn id="72" fill="hold">
                      <p:stCondLst>
                        <p:cond delay="indefinite"/>
                      </p:stCondLst>
                      <p:childTnLst>
                        <p:par>
                          <p:cTn id="73" fill="hold">
                            <p:stCondLst>
                              <p:cond delay="0"/>
                            </p:stCondLst>
                            <p:childTnLst>
                              <p:par>
                                <p:cTn id="74" presetID="45" presetClass="entr" presetSubtype="0" fill="hold" grpId="0" nodeType="clickEffect">
                                  <p:stCondLst>
                                    <p:cond delay="0"/>
                                  </p:stCondLst>
                                  <p:childTnLst>
                                    <p:set>
                                      <p:cBhvr>
                                        <p:cTn id="75" dur="1" fill="hold">
                                          <p:stCondLst>
                                            <p:cond delay="0"/>
                                          </p:stCondLst>
                                        </p:cTn>
                                        <p:tgtEl>
                                          <p:spTgt spid="8"/>
                                        </p:tgtEl>
                                        <p:attrNameLst>
                                          <p:attrName>style.visibility</p:attrName>
                                        </p:attrNameLst>
                                      </p:cBhvr>
                                      <p:to>
                                        <p:strVal val="visible"/>
                                      </p:to>
                                    </p:set>
                                    <p:animEffect transition="in" filter="fade">
                                      <p:cBhvr>
                                        <p:cTn id="76" dur="2000"/>
                                        <p:tgtEl>
                                          <p:spTgt spid="8"/>
                                        </p:tgtEl>
                                      </p:cBhvr>
                                    </p:animEffect>
                                    <p:anim calcmode="lin" valueType="num">
                                      <p:cBhvr>
                                        <p:cTn id="77" dur="2000" fill="hold"/>
                                        <p:tgtEl>
                                          <p:spTgt spid="8"/>
                                        </p:tgtEl>
                                        <p:attrNameLst>
                                          <p:attrName>ppt_w</p:attrName>
                                        </p:attrNameLst>
                                      </p:cBhvr>
                                      <p:tavLst>
                                        <p:tav tm="0" fmla="#ppt_w*sin(2.5*pi*$)">
                                          <p:val>
                                            <p:fltVal val="0"/>
                                          </p:val>
                                        </p:tav>
                                        <p:tav tm="100000">
                                          <p:val>
                                            <p:fltVal val="1"/>
                                          </p:val>
                                        </p:tav>
                                      </p:tavLst>
                                    </p:anim>
                                    <p:anim calcmode="lin" valueType="num">
                                      <p:cBhvr>
                                        <p:cTn id="78"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79" fill="hold">
                      <p:stCondLst>
                        <p:cond delay="indefinite"/>
                      </p:stCondLst>
                      <p:childTnLst>
                        <p:par>
                          <p:cTn id="80" fill="hold">
                            <p:stCondLst>
                              <p:cond delay="0"/>
                            </p:stCondLst>
                            <p:childTnLst>
                              <p:par>
                                <p:cTn id="81" presetID="26" presetClass="entr" presetSubtype="0" fill="hold" grpId="0" nodeType="click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wipe(down)">
                                      <p:cBhvr>
                                        <p:cTn id="83" dur="580">
                                          <p:stCondLst>
                                            <p:cond delay="0"/>
                                          </p:stCondLst>
                                        </p:cTn>
                                        <p:tgtEl>
                                          <p:spTgt spid="7"/>
                                        </p:tgtEl>
                                      </p:cBhvr>
                                    </p:animEffect>
                                    <p:anim calcmode="lin" valueType="num">
                                      <p:cBhvr>
                                        <p:cTn id="8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89" dur="26">
                                          <p:stCondLst>
                                            <p:cond delay="650"/>
                                          </p:stCondLst>
                                        </p:cTn>
                                        <p:tgtEl>
                                          <p:spTgt spid="7"/>
                                        </p:tgtEl>
                                      </p:cBhvr>
                                      <p:to x="100000" y="60000"/>
                                    </p:animScale>
                                    <p:animScale>
                                      <p:cBhvr>
                                        <p:cTn id="90" dur="166" decel="50000">
                                          <p:stCondLst>
                                            <p:cond delay="676"/>
                                          </p:stCondLst>
                                        </p:cTn>
                                        <p:tgtEl>
                                          <p:spTgt spid="7"/>
                                        </p:tgtEl>
                                      </p:cBhvr>
                                      <p:to x="100000" y="100000"/>
                                    </p:animScale>
                                    <p:animScale>
                                      <p:cBhvr>
                                        <p:cTn id="91" dur="26">
                                          <p:stCondLst>
                                            <p:cond delay="1312"/>
                                          </p:stCondLst>
                                        </p:cTn>
                                        <p:tgtEl>
                                          <p:spTgt spid="7"/>
                                        </p:tgtEl>
                                      </p:cBhvr>
                                      <p:to x="100000" y="80000"/>
                                    </p:animScale>
                                    <p:animScale>
                                      <p:cBhvr>
                                        <p:cTn id="92" dur="166" decel="50000">
                                          <p:stCondLst>
                                            <p:cond delay="1338"/>
                                          </p:stCondLst>
                                        </p:cTn>
                                        <p:tgtEl>
                                          <p:spTgt spid="7"/>
                                        </p:tgtEl>
                                      </p:cBhvr>
                                      <p:to x="100000" y="100000"/>
                                    </p:animScale>
                                    <p:animScale>
                                      <p:cBhvr>
                                        <p:cTn id="93" dur="26">
                                          <p:stCondLst>
                                            <p:cond delay="1642"/>
                                          </p:stCondLst>
                                        </p:cTn>
                                        <p:tgtEl>
                                          <p:spTgt spid="7"/>
                                        </p:tgtEl>
                                      </p:cBhvr>
                                      <p:to x="100000" y="90000"/>
                                    </p:animScale>
                                    <p:animScale>
                                      <p:cBhvr>
                                        <p:cTn id="94" dur="166" decel="50000">
                                          <p:stCondLst>
                                            <p:cond delay="1668"/>
                                          </p:stCondLst>
                                        </p:cTn>
                                        <p:tgtEl>
                                          <p:spTgt spid="7"/>
                                        </p:tgtEl>
                                      </p:cBhvr>
                                      <p:to x="100000" y="100000"/>
                                    </p:animScale>
                                    <p:animScale>
                                      <p:cBhvr>
                                        <p:cTn id="95" dur="26">
                                          <p:stCondLst>
                                            <p:cond delay="1808"/>
                                          </p:stCondLst>
                                        </p:cTn>
                                        <p:tgtEl>
                                          <p:spTgt spid="7"/>
                                        </p:tgtEl>
                                      </p:cBhvr>
                                      <p:to x="100000" y="95000"/>
                                    </p:animScale>
                                    <p:animScale>
                                      <p:cBhvr>
                                        <p:cTn id="96"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190500"/>
            <a:ext cx="6858000" cy="769441"/>
          </a:xfrm>
          <a:prstGeom prst="rect">
            <a:avLst/>
          </a:prstGeom>
          <a:noFill/>
        </p:spPr>
        <p:txBody>
          <a:bodyPr wrap="square" rtlCol="0">
            <a:spAutoFit/>
          </a:bodyPr>
          <a:lstStyle/>
          <a:p>
            <a:pPr algn="ctr"/>
            <a:r>
              <a:rPr lang="en-US" sz="4400" dirty="0" smtClean="0"/>
              <a:t>Wonder</a:t>
            </a:r>
            <a:endParaRPr lang="en-US" sz="4400" dirty="0"/>
          </a:p>
        </p:txBody>
      </p:sp>
      <p:sp>
        <p:nvSpPr>
          <p:cNvPr id="2" name="TextBox 1"/>
          <p:cNvSpPr txBox="1"/>
          <p:nvPr/>
        </p:nvSpPr>
        <p:spPr>
          <a:xfrm>
            <a:off x="381000" y="876301"/>
            <a:ext cx="8534400" cy="3785652"/>
          </a:xfrm>
          <a:prstGeom prst="rect">
            <a:avLst/>
          </a:prstGeom>
          <a:noFill/>
        </p:spPr>
        <p:txBody>
          <a:bodyPr wrap="square" rtlCol="0">
            <a:spAutoFit/>
          </a:bodyPr>
          <a:lstStyle/>
          <a:p>
            <a:r>
              <a:rPr lang="en-US" sz="2000" dirty="0"/>
              <a:t>Wonder bypasses the need for the right answer. Wonder elicits curiosity, intuition, active mind. There is no logic or right or wrong when you’re in a state of wonder. Open yourself to the bliss of wonder: I wonder what color the sound of a </a:t>
            </a:r>
            <a:r>
              <a:rPr lang="en-US" sz="2000" dirty="0" smtClean="0"/>
              <a:t>raindrop </a:t>
            </a:r>
            <a:r>
              <a:rPr lang="en-US" sz="2000" dirty="0"/>
              <a:t>evokes. I wonder what it’s like to look up into the sky and see three moons. Is each one a different color? Does that have a purpose or is it simply beautiful? </a:t>
            </a:r>
            <a:endParaRPr lang="en-US" sz="2000" dirty="0" smtClean="0"/>
          </a:p>
          <a:p>
            <a:endParaRPr lang="en-US" sz="2000" dirty="0"/>
          </a:p>
          <a:p>
            <a:r>
              <a:rPr lang="en-US" sz="2000" dirty="0" smtClean="0"/>
              <a:t>Wonder </a:t>
            </a:r>
            <a:r>
              <a:rPr lang="en-US" sz="2000" dirty="0"/>
              <a:t>facilitates new insights and recognition of a new, possibly </a:t>
            </a:r>
            <a:r>
              <a:rPr lang="en-US" sz="2000" dirty="0" smtClean="0"/>
              <a:t>exciting </a:t>
            </a:r>
            <a:r>
              <a:rPr lang="en-US" sz="2000" dirty="0"/>
              <a:t>pattern that leads to purpose and meaning. Allowing wonder and capturing associations that form a pattern elicits a natural desire to complete the picture by writing. And your right side brain helps you do that. </a:t>
            </a:r>
            <a:r>
              <a:rPr lang="en-US" sz="2000" dirty="0" smtClean="0"/>
              <a:t>Wonder is </a:t>
            </a:r>
            <a:r>
              <a:rPr lang="en-US" sz="2000" dirty="0"/>
              <a:t>so exciting!</a:t>
            </a:r>
          </a:p>
        </p:txBody>
      </p:sp>
      <p:sp>
        <p:nvSpPr>
          <p:cNvPr id="4" name="Up Arrow 3"/>
          <p:cNvSpPr/>
          <p:nvPr/>
        </p:nvSpPr>
        <p:spPr>
          <a:xfrm>
            <a:off x="1066800" y="4533900"/>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1274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75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
                                        <p:tgtEl>
                                          <p:spTgt spid="2">
                                            <p:txEl>
                                              <p:pRg st="2" end="2"/>
                                            </p:txEl>
                                          </p:spTgt>
                                        </p:tgtEl>
                                      </p:cBhvr>
                                    </p:animEffect>
                                    <p:anim calcmode="lin" valueType="num">
                                      <p:cBhvr>
                                        <p:cTn id="8" dur="1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876300"/>
            <a:ext cx="3810000" cy="769441"/>
          </a:xfrm>
          <a:prstGeom prst="rect">
            <a:avLst/>
          </a:prstGeom>
          <a:noFill/>
        </p:spPr>
        <p:txBody>
          <a:bodyPr wrap="square" rtlCol="0">
            <a:spAutoFit/>
          </a:bodyPr>
          <a:lstStyle/>
          <a:p>
            <a:pPr algn="ctr"/>
            <a:r>
              <a:rPr lang="en-US" sz="4400" dirty="0" smtClean="0"/>
              <a:t>Accep</a:t>
            </a:r>
            <a:r>
              <a:rPr lang="en-US" sz="4400" dirty="0"/>
              <a:t>t</a:t>
            </a:r>
          </a:p>
        </p:txBody>
      </p:sp>
      <p:sp>
        <p:nvSpPr>
          <p:cNvPr id="3" name="TextBox 2"/>
          <p:cNvSpPr txBox="1"/>
          <p:nvPr/>
        </p:nvSpPr>
        <p:spPr>
          <a:xfrm>
            <a:off x="381000" y="2095500"/>
            <a:ext cx="8001000" cy="2062103"/>
          </a:xfrm>
          <a:prstGeom prst="rect">
            <a:avLst/>
          </a:prstGeom>
          <a:noFill/>
        </p:spPr>
        <p:txBody>
          <a:bodyPr wrap="square" rtlCol="0">
            <a:spAutoFit/>
          </a:bodyPr>
          <a:lstStyle/>
          <a:p>
            <a:pPr lvl="0"/>
            <a:r>
              <a:rPr lang="en-US" sz="3200" dirty="0"/>
              <a:t>Accept that there is no right or wrong in clustering. You’re just going to try </a:t>
            </a:r>
            <a:r>
              <a:rPr lang="en-US" sz="3200" dirty="0" smtClean="0"/>
              <a:t>it.</a:t>
            </a:r>
          </a:p>
          <a:p>
            <a:pPr lvl="0"/>
            <a:endParaRPr lang="en-US" sz="3200" dirty="0"/>
          </a:p>
          <a:p>
            <a:pPr lvl="0"/>
            <a:r>
              <a:rPr lang="en-US" sz="3200" dirty="0" smtClean="0"/>
              <a:t>There </a:t>
            </a:r>
            <a:r>
              <a:rPr lang="en-US" sz="3200" dirty="0"/>
              <a:t>are no failures.</a:t>
            </a:r>
          </a:p>
        </p:txBody>
      </p:sp>
      <p:sp>
        <p:nvSpPr>
          <p:cNvPr id="4" name="Down Arrow 3"/>
          <p:cNvSpPr/>
          <p:nvPr/>
        </p:nvSpPr>
        <p:spPr>
          <a:xfrm>
            <a:off x="990600" y="126102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90798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66900" y="359071"/>
            <a:ext cx="5257800" cy="707886"/>
          </a:xfrm>
          <a:prstGeom prst="rect">
            <a:avLst/>
          </a:prstGeom>
          <a:noFill/>
        </p:spPr>
        <p:txBody>
          <a:bodyPr wrap="square" rtlCol="0">
            <a:spAutoFit/>
          </a:bodyPr>
          <a:lstStyle/>
          <a:p>
            <a:pPr algn="ctr"/>
            <a:r>
              <a:rPr lang="en-US" sz="4000" dirty="0" smtClean="0"/>
              <a:t>Feel</a:t>
            </a:r>
            <a:endParaRPr lang="en-US" sz="4000" dirty="0"/>
          </a:p>
        </p:txBody>
      </p:sp>
      <p:sp>
        <p:nvSpPr>
          <p:cNvPr id="3" name="TextBox 2"/>
          <p:cNvSpPr txBox="1"/>
          <p:nvPr/>
        </p:nvSpPr>
        <p:spPr>
          <a:xfrm>
            <a:off x="76200" y="1077844"/>
            <a:ext cx="9067800" cy="4524315"/>
          </a:xfrm>
          <a:prstGeom prst="rect">
            <a:avLst/>
          </a:prstGeom>
          <a:noFill/>
        </p:spPr>
        <p:txBody>
          <a:bodyPr wrap="square" rtlCol="0">
            <a:spAutoFit/>
          </a:bodyPr>
          <a:lstStyle/>
          <a:p>
            <a:pPr lvl="0"/>
            <a:r>
              <a:rPr lang="en-US" sz="2400" dirty="0"/>
              <a:t>Before you start clustering, grab your piece of paper and beloved writing utensil and </a:t>
            </a:r>
            <a:r>
              <a:rPr lang="en-US" sz="2400" dirty="0" smtClean="0"/>
              <a:t>pause.</a:t>
            </a:r>
          </a:p>
          <a:p>
            <a:pPr lvl="0"/>
            <a:endParaRPr lang="en-US" sz="2400" dirty="0"/>
          </a:p>
          <a:p>
            <a:pPr lvl="0"/>
            <a:r>
              <a:rPr lang="en-US" sz="2400" dirty="0" smtClean="0"/>
              <a:t>Close </a:t>
            </a:r>
            <a:r>
              <a:rPr lang="en-US" sz="2400" dirty="0"/>
              <a:t>your eyes. Sit still and breathe deeply, in and out, several </a:t>
            </a:r>
            <a:r>
              <a:rPr lang="en-US" sz="2400" dirty="0" smtClean="0"/>
              <a:t>times.</a:t>
            </a:r>
          </a:p>
          <a:p>
            <a:pPr lvl="0"/>
            <a:endParaRPr lang="en-US" sz="2400" dirty="0"/>
          </a:p>
          <a:p>
            <a:pPr lvl="0"/>
            <a:r>
              <a:rPr lang="en-US" sz="2400" dirty="0" smtClean="0"/>
              <a:t>Open </a:t>
            </a:r>
            <a:r>
              <a:rPr lang="en-US" sz="2400" dirty="0"/>
              <a:t>your eyes and write a focusing word or phrase in the center of your paper. Just write whatever words follow until you feel the shift and recognize a pattern forming and the direction to write in. Notice that happening. It </a:t>
            </a:r>
            <a:r>
              <a:rPr lang="en-US" sz="2400" dirty="0" smtClean="0"/>
              <a:t>will.</a:t>
            </a:r>
          </a:p>
          <a:p>
            <a:pPr lvl="0"/>
            <a:endParaRPr lang="en-US" sz="2400" dirty="0"/>
          </a:p>
          <a:p>
            <a:pPr lvl="0"/>
            <a:r>
              <a:rPr lang="en-US" sz="2400" dirty="0" smtClean="0"/>
              <a:t>Don’t </a:t>
            </a:r>
            <a:r>
              <a:rPr lang="en-US" sz="2400" dirty="0"/>
              <a:t>think about it, feel it</a:t>
            </a:r>
            <a:r>
              <a:rPr lang="en-US" sz="2400" dirty="0" smtClean="0"/>
              <a:t>. </a:t>
            </a:r>
            <a:endParaRPr lang="en-US" sz="2400" dirty="0"/>
          </a:p>
        </p:txBody>
      </p:sp>
      <p:sp>
        <p:nvSpPr>
          <p:cNvPr id="4" name="Left Arrow 3"/>
          <p:cNvSpPr/>
          <p:nvPr/>
        </p:nvSpPr>
        <p:spPr>
          <a:xfrm>
            <a:off x="3886200" y="4951629"/>
            <a:ext cx="1143000" cy="65053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5513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266700"/>
            <a:ext cx="6172200" cy="707886"/>
          </a:xfrm>
          <a:prstGeom prst="rect">
            <a:avLst/>
          </a:prstGeom>
          <a:noFill/>
        </p:spPr>
        <p:txBody>
          <a:bodyPr wrap="square" rtlCol="0">
            <a:spAutoFit/>
          </a:bodyPr>
          <a:lstStyle/>
          <a:p>
            <a:pPr algn="ctr"/>
            <a:r>
              <a:rPr lang="en-US" sz="4000" dirty="0" smtClean="0"/>
              <a:t>Write</a:t>
            </a:r>
            <a:endParaRPr lang="en-US" sz="4000" dirty="0"/>
          </a:p>
        </p:txBody>
      </p:sp>
      <p:sp>
        <p:nvSpPr>
          <p:cNvPr id="4" name="TextBox 3"/>
          <p:cNvSpPr txBox="1"/>
          <p:nvPr/>
        </p:nvSpPr>
        <p:spPr>
          <a:xfrm>
            <a:off x="152400" y="1028700"/>
            <a:ext cx="8855529" cy="1077218"/>
          </a:xfrm>
          <a:prstGeom prst="rect">
            <a:avLst/>
          </a:prstGeom>
          <a:noFill/>
        </p:spPr>
        <p:txBody>
          <a:bodyPr wrap="square" rtlCol="0">
            <a:spAutoFit/>
          </a:bodyPr>
          <a:lstStyle/>
          <a:p>
            <a:r>
              <a:rPr lang="en-US" sz="3200" dirty="0" smtClean="0"/>
              <a:t>Don’t engage your left brain by thinking. Trust your insights and just WRITE!</a:t>
            </a:r>
            <a:endParaRPr lang="en-US" sz="3200" dirty="0"/>
          </a:p>
        </p:txBody>
      </p:sp>
      <p:sp>
        <p:nvSpPr>
          <p:cNvPr id="5" name="Left Arrow 4"/>
          <p:cNvSpPr/>
          <p:nvPr/>
        </p:nvSpPr>
        <p:spPr>
          <a:xfrm>
            <a:off x="5791200" y="1523891"/>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17973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1930368" y="-657977"/>
            <a:ext cx="5130866" cy="6857998"/>
          </a:xfrm>
          <a:prstGeom prst="rect">
            <a:avLst/>
          </a:prstGeom>
        </p:spPr>
      </p:pic>
    </p:spTree>
    <p:extLst>
      <p:ext uri="{BB962C8B-B14F-4D97-AF65-F5344CB8AC3E}">
        <p14:creationId xmlns:p14="http://schemas.microsoft.com/office/powerpoint/2010/main" val="10598370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0608" y="169158"/>
            <a:ext cx="3922784" cy="5376683"/>
          </a:xfrm>
          <a:prstGeom prst="rect">
            <a:avLst/>
          </a:prstGeom>
        </p:spPr>
      </p:pic>
    </p:spTree>
    <p:extLst>
      <p:ext uri="{BB962C8B-B14F-4D97-AF65-F5344CB8AC3E}">
        <p14:creationId xmlns:p14="http://schemas.microsoft.com/office/powerpoint/2010/main" val="23803936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1816891" y="-943616"/>
            <a:ext cx="5434018" cy="7543800"/>
          </a:xfrm>
          <a:prstGeom prst="rect">
            <a:avLst/>
          </a:prstGeom>
        </p:spPr>
      </p:pic>
    </p:spTree>
    <p:extLst>
      <p:ext uri="{BB962C8B-B14F-4D97-AF65-F5344CB8AC3E}">
        <p14:creationId xmlns:p14="http://schemas.microsoft.com/office/powerpoint/2010/main" val="19014124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8354" y="1409700"/>
            <a:ext cx="7162799" cy="1815882"/>
          </a:xfrm>
          <a:prstGeom prst="rect">
            <a:avLst/>
          </a:prstGeom>
          <a:noFill/>
        </p:spPr>
        <p:txBody>
          <a:bodyPr wrap="square" rtlCol="0">
            <a:spAutoFit/>
          </a:bodyPr>
          <a:lstStyle/>
          <a:p>
            <a:r>
              <a:rPr lang="en-US" sz="2800" dirty="0" smtClean="0"/>
              <a:t>A bird shifter. A reclusive billionaire. A project that brings them together. A deadly curse that threatens to separate them forever.</a:t>
            </a:r>
            <a:endParaRPr lang="en-US" sz="2800" dirty="0"/>
          </a:p>
        </p:txBody>
      </p:sp>
    </p:spTree>
    <p:extLst>
      <p:ext uri="{BB962C8B-B14F-4D97-AF65-F5344CB8AC3E}">
        <p14:creationId xmlns:p14="http://schemas.microsoft.com/office/powerpoint/2010/main" val="4257709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1532049" y="-655749"/>
            <a:ext cx="4191000" cy="6493098"/>
          </a:xfrm>
          <a:prstGeom prst="rect">
            <a:avLst/>
          </a:prstGeom>
        </p:spPr>
      </p:pic>
      <p:sp>
        <p:nvSpPr>
          <p:cNvPr id="2" name="TextBox 1"/>
          <p:cNvSpPr txBox="1"/>
          <p:nvPr/>
        </p:nvSpPr>
        <p:spPr>
          <a:xfrm>
            <a:off x="7162800" y="495299"/>
            <a:ext cx="1828800" cy="3970318"/>
          </a:xfrm>
          <a:prstGeom prst="rect">
            <a:avLst/>
          </a:prstGeom>
          <a:noFill/>
        </p:spPr>
        <p:txBody>
          <a:bodyPr wrap="square" rtlCol="0">
            <a:spAutoFit/>
          </a:bodyPr>
          <a:lstStyle/>
          <a:p>
            <a:pPr marL="285750" indent="-285750">
              <a:buFont typeface="Wingdings" panose="05000000000000000000" pitchFamily="2" charset="2"/>
              <a:buChar char="q"/>
            </a:pPr>
            <a:r>
              <a:rPr lang="en-US" dirty="0" smtClean="0"/>
              <a:t>Who I am –a writer, want to help</a:t>
            </a:r>
          </a:p>
          <a:p>
            <a:pPr marL="285750" indent="-285750">
              <a:buFont typeface="Wingdings" panose="05000000000000000000" pitchFamily="2" charset="2"/>
              <a:buChar char="q"/>
            </a:pPr>
            <a:r>
              <a:rPr lang="en-US" dirty="0" smtClean="0"/>
              <a:t>My Purpose – provide useful tools, engagement</a:t>
            </a:r>
          </a:p>
          <a:p>
            <a:pPr marL="285750" indent="-285750">
              <a:buFont typeface="Wingdings" panose="05000000000000000000" pitchFamily="2" charset="2"/>
              <a:buChar char="q"/>
            </a:pPr>
            <a:r>
              <a:rPr lang="en-US" dirty="0" smtClean="0"/>
              <a:t>For Authors – interaction, improve, fun, laugh, community</a:t>
            </a:r>
          </a:p>
          <a:p>
            <a:pPr marL="285750" indent="-285750">
              <a:buFont typeface="Wingdings" panose="05000000000000000000" pitchFamily="2" charset="2"/>
              <a:buChar char="q"/>
            </a:pPr>
            <a:endParaRPr lang="en-US" dirty="0" smtClean="0"/>
          </a:p>
          <a:p>
            <a:endParaRPr lang="en-US" dirty="0"/>
          </a:p>
        </p:txBody>
      </p:sp>
    </p:spTree>
    <p:extLst>
      <p:ext uri="{BB962C8B-B14F-4D97-AF65-F5344CB8AC3E}">
        <p14:creationId xmlns:p14="http://schemas.microsoft.com/office/powerpoint/2010/main" val="3877950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7329" y="921748"/>
            <a:ext cx="8382000" cy="4524315"/>
          </a:xfrm>
          <a:prstGeom prst="rect">
            <a:avLst/>
          </a:prstGeom>
          <a:noFill/>
        </p:spPr>
        <p:txBody>
          <a:bodyPr wrap="square" rtlCol="0">
            <a:spAutoFit/>
          </a:bodyPr>
          <a:lstStyle/>
          <a:p>
            <a:pPr marL="342900" indent="-342900">
              <a:buFont typeface="+mj-lt"/>
              <a:buAutoNum type="arabicPeriod"/>
            </a:pPr>
            <a:r>
              <a:rPr lang="en-US" sz="2400" dirty="0"/>
              <a:t>What is clustering</a:t>
            </a:r>
            <a:r>
              <a:rPr lang="en-US" sz="2400" dirty="0" smtClean="0"/>
              <a:t>? </a:t>
            </a:r>
            <a:r>
              <a:rPr lang="en-US" sz="2400" dirty="0"/>
              <a:t>I</a:t>
            </a:r>
            <a:r>
              <a:rPr lang="en-US" sz="2400" dirty="0" smtClean="0"/>
              <a:t>t </a:t>
            </a:r>
            <a:r>
              <a:rPr lang="en-US" sz="2400" dirty="0"/>
              <a:t>is a </a:t>
            </a:r>
            <a:r>
              <a:rPr lang="en-US" sz="2400" dirty="0" smtClean="0"/>
              <a:t>tool </a:t>
            </a:r>
            <a:r>
              <a:rPr lang="en-US" sz="2400" dirty="0"/>
              <a:t>that quiets the inner censor and engages the creative aspect of the </a:t>
            </a:r>
            <a:r>
              <a:rPr lang="en-US" sz="2400" dirty="0" smtClean="0"/>
              <a:t>brain.</a:t>
            </a:r>
            <a:endParaRPr lang="en-US" sz="2400" dirty="0"/>
          </a:p>
          <a:p>
            <a:pPr marL="342900" indent="-342900">
              <a:buFont typeface="+mj-lt"/>
              <a:buAutoNum type="arabicPeriod"/>
            </a:pPr>
            <a:r>
              <a:rPr lang="en-US" sz="2400" dirty="0"/>
              <a:t>What can be done with clustering</a:t>
            </a:r>
            <a:r>
              <a:rPr lang="en-US" sz="2400" dirty="0" smtClean="0"/>
              <a:t>? Clarify your writing and get to the point.</a:t>
            </a:r>
            <a:endParaRPr lang="en-US" sz="2400" dirty="0"/>
          </a:p>
          <a:p>
            <a:pPr marL="342900" indent="-342900">
              <a:buFont typeface="+mj-lt"/>
              <a:buAutoNum type="arabicPeriod"/>
            </a:pPr>
            <a:r>
              <a:rPr lang="en-US" sz="2400" dirty="0"/>
              <a:t>Why does it work for me? </a:t>
            </a:r>
            <a:r>
              <a:rPr lang="en-US" sz="2400" dirty="0" smtClean="0"/>
              <a:t>It’s versatile, tactile, accessible.√</a:t>
            </a:r>
            <a:endParaRPr lang="en-US" sz="2400" dirty="0"/>
          </a:p>
          <a:p>
            <a:pPr marL="342900" indent="-342900">
              <a:buFont typeface="+mj-lt"/>
              <a:buAutoNum type="arabicPeriod"/>
            </a:pPr>
            <a:r>
              <a:rPr lang="en-US" sz="2400" dirty="0" smtClean="0"/>
              <a:t>Clustered: </a:t>
            </a:r>
            <a:endParaRPr lang="en-US" sz="2400" dirty="0"/>
          </a:p>
          <a:p>
            <a:pPr marL="800100" lvl="1" indent="-342900">
              <a:buFont typeface="+mj-lt"/>
              <a:buAutoNum type="alphaLcPeriod"/>
            </a:pPr>
            <a:r>
              <a:rPr lang="en-US" sz="2400" dirty="0"/>
              <a:t>Scenes√</a:t>
            </a:r>
          </a:p>
          <a:p>
            <a:pPr marL="800100" lvl="1" indent="-342900">
              <a:buFont typeface="+mj-lt"/>
              <a:buAutoNum type="alphaLcPeriod"/>
            </a:pPr>
            <a:r>
              <a:rPr lang="en-US" sz="2400" dirty="0"/>
              <a:t>Vignettes √</a:t>
            </a:r>
          </a:p>
          <a:p>
            <a:pPr marL="800100" lvl="1" indent="-342900">
              <a:buFont typeface="+mj-lt"/>
              <a:buAutoNum type="alphaLcPeriod"/>
            </a:pPr>
            <a:r>
              <a:rPr lang="en-US" sz="2400" dirty="0"/>
              <a:t>Taglines</a:t>
            </a:r>
            <a:r>
              <a:rPr lang="en-US" sz="2400" dirty="0" smtClean="0"/>
              <a:t>√</a:t>
            </a:r>
            <a:endParaRPr lang="en-US" sz="2400" dirty="0"/>
          </a:p>
          <a:p>
            <a:pPr marL="800100" lvl="1" indent="-342900">
              <a:buFont typeface="+mj-lt"/>
              <a:buAutoNum type="alphaLcPeriod"/>
            </a:pPr>
            <a:r>
              <a:rPr lang="en-US" sz="2400" dirty="0"/>
              <a:t>Emails</a:t>
            </a:r>
            <a:r>
              <a:rPr lang="en-US" sz="2400" dirty="0" smtClean="0"/>
              <a:t>√</a:t>
            </a:r>
            <a:endParaRPr lang="en-US" sz="2400" dirty="0"/>
          </a:p>
          <a:p>
            <a:pPr marL="800100" lvl="1" indent="-342900">
              <a:buFont typeface="+mj-lt"/>
              <a:buAutoNum type="alphaLcPeriod"/>
            </a:pPr>
            <a:r>
              <a:rPr lang="en-US" sz="2400" dirty="0"/>
              <a:t>Poetry </a:t>
            </a:r>
            <a:r>
              <a:rPr lang="en-US" sz="2400" dirty="0" smtClean="0"/>
              <a:t>√</a:t>
            </a:r>
            <a:endParaRPr lang="en-US" sz="2400" dirty="0"/>
          </a:p>
        </p:txBody>
      </p:sp>
      <p:sp>
        <p:nvSpPr>
          <p:cNvPr id="3" name="TextBox 2"/>
          <p:cNvSpPr txBox="1"/>
          <p:nvPr/>
        </p:nvSpPr>
        <p:spPr>
          <a:xfrm>
            <a:off x="3467100" y="2109107"/>
            <a:ext cx="228600" cy="369332"/>
          </a:xfrm>
          <a:prstGeom prst="rect">
            <a:avLst/>
          </a:prstGeom>
          <a:noFill/>
        </p:spPr>
        <p:txBody>
          <a:bodyPr wrap="square" rtlCol="0">
            <a:spAutoFit/>
          </a:bodyPr>
          <a:lstStyle/>
          <a:p>
            <a:r>
              <a:rPr lang="en-US" dirty="0" smtClean="0"/>
              <a:t>√</a:t>
            </a:r>
            <a:endParaRPr lang="en-US" dirty="0"/>
          </a:p>
        </p:txBody>
      </p:sp>
      <p:sp>
        <p:nvSpPr>
          <p:cNvPr id="4" name="TextBox 3"/>
          <p:cNvSpPr txBox="1"/>
          <p:nvPr/>
        </p:nvSpPr>
        <p:spPr>
          <a:xfrm>
            <a:off x="6691789" y="1343961"/>
            <a:ext cx="225348" cy="369332"/>
          </a:xfrm>
          <a:prstGeom prst="rect">
            <a:avLst/>
          </a:prstGeom>
          <a:noFill/>
        </p:spPr>
        <p:txBody>
          <a:bodyPr wrap="square" rtlCol="0">
            <a:spAutoFit/>
          </a:bodyPr>
          <a:lstStyle/>
          <a:p>
            <a:r>
              <a:rPr lang="en-US" dirty="0"/>
              <a:t>√</a:t>
            </a:r>
          </a:p>
        </p:txBody>
      </p:sp>
      <p:sp>
        <p:nvSpPr>
          <p:cNvPr id="7" name="TextBox 6"/>
          <p:cNvSpPr txBox="1"/>
          <p:nvPr/>
        </p:nvSpPr>
        <p:spPr>
          <a:xfrm>
            <a:off x="2087866" y="1790700"/>
            <a:ext cx="311304" cy="369332"/>
          </a:xfrm>
          <a:prstGeom prst="rect">
            <a:avLst/>
          </a:prstGeom>
          <a:noFill/>
        </p:spPr>
        <p:txBody>
          <a:bodyPr wrap="none" rtlCol="0">
            <a:spAutoFit/>
          </a:bodyPr>
          <a:lstStyle/>
          <a:p>
            <a:r>
              <a:rPr lang="en-US" dirty="0"/>
              <a:t>√</a:t>
            </a:r>
          </a:p>
        </p:txBody>
      </p:sp>
      <p:sp>
        <p:nvSpPr>
          <p:cNvPr id="8" name="TextBox 7"/>
          <p:cNvSpPr txBox="1"/>
          <p:nvPr/>
        </p:nvSpPr>
        <p:spPr>
          <a:xfrm>
            <a:off x="1066801" y="114300"/>
            <a:ext cx="6019800" cy="646331"/>
          </a:xfrm>
          <a:prstGeom prst="rect">
            <a:avLst/>
          </a:prstGeom>
          <a:noFill/>
        </p:spPr>
        <p:txBody>
          <a:bodyPr wrap="square" rtlCol="0">
            <a:spAutoFit/>
          </a:bodyPr>
          <a:lstStyle/>
          <a:p>
            <a:pPr algn="ctr"/>
            <a:r>
              <a:rPr lang="en-US" sz="3600" dirty="0" smtClean="0"/>
              <a:t>Quick Replay</a:t>
            </a:r>
            <a:endParaRPr lang="en-US" sz="3600" dirty="0"/>
          </a:p>
        </p:txBody>
      </p:sp>
    </p:spTree>
    <p:extLst>
      <p:ext uri="{BB962C8B-B14F-4D97-AF65-F5344CB8AC3E}">
        <p14:creationId xmlns:p14="http://schemas.microsoft.com/office/powerpoint/2010/main" val="12008767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p:nvPr/>
        </p:nvSpPr>
        <p:spPr>
          <a:xfrm>
            <a:off x="2283279" y="685800"/>
            <a:ext cx="4953000" cy="39624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t>What is the point??</a:t>
            </a:r>
            <a:endParaRPr lang="en-US" sz="4800" dirty="0"/>
          </a:p>
        </p:txBody>
      </p:sp>
    </p:spTree>
    <p:extLst>
      <p:ext uri="{BB962C8B-B14F-4D97-AF65-F5344CB8AC3E}">
        <p14:creationId xmlns:p14="http://schemas.microsoft.com/office/powerpoint/2010/main" val="3407185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7521" y="1"/>
            <a:ext cx="7617279" cy="1569660"/>
          </a:xfrm>
          <a:prstGeom prst="rect">
            <a:avLst/>
          </a:prstGeom>
          <a:noFill/>
        </p:spPr>
        <p:txBody>
          <a:bodyPr wrap="square" rtlCol="0">
            <a:spAutoFit/>
          </a:bodyPr>
          <a:lstStyle/>
          <a:p>
            <a:r>
              <a:rPr lang="en-US" sz="3200" dirty="0" smtClean="0"/>
              <a:t>“Central to natural writing is an attitude of wonder.” Gabriele </a:t>
            </a:r>
            <a:r>
              <a:rPr lang="en-US" sz="3200" dirty="0"/>
              <a:t>R</a:t>
            </a:r>
            <a:r>
              <a:rPr lang="en-US" sz="3200" dirty="0" smtClean="0"/>
              <a:t>ico, Ph.D., author of Writing the Natural Way.</a:t>
            </a:r>
            <a:endParaRPr lang="en-US" sz="32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5200" y="1569660"/>
            <a:ext cx="3983415" cy="3983415"/>
          </a:xfrm>
          <a:prstGeom prst="rect">
            <a:avLst/>
          </a:prstGeom>
        </p:spPr>
      </p:pic>
    </p:spTree>
    <p:extLst>
      <p:ext uri="{BB962C8B-B14F-4D97-AF65-F5344CB8AC3E}">
        <p14:creationId xmlns:p14="http://schemas.microsoft.com/office/powerpoint/2010/main" val="35897555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354" y="266700"/>
            <a:ext cx="8229600" cy="914665"/>
          </a:xfrm>
        </p:spPr>
        <p:txBody>
          <a:bodyPr/>
          <a:lstStyle/>
          <a:p>
            <a:r>
              <a:rPr lang="en-US" dirty="0" smtClean="0"/>
              <a:t>Inner Editor</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6400" y="1025129"/>
            <a:ext cx="6707010" cy="4489816"/>
          </a:xfrm>
          <a:prstGeom prst="rect">
            <a:avLst/>
          </a:prstGeom>
        </p:spPr>
      </p:pic>
      <p:sp>
        <p:nvSpPr>
          <p:cNvPr id="4" name="TextBox 3"/>
          <p:cNvSpPr txBox="1"/>
          <p:nvPr/>
        </p:nvSpPr>
        <p:spPr>
          <a:xfrm>
            <a:off x="9331" y="5314890"/>
            <a:ext cx="1828800" cy="400110"/>
          </a:xfrm>
          <a:prstGeom prst="rect">
            <a:avLst/>
          </a:prstGeom>
          <a:noFill/>
        </p:spPr>
        <p:txBody>
          <a:bodyPr wrap="square" rtlCol="0">
            <a:spAutoFit/>
          </a:bodyPr>
          <a:lstStyle/>
          <a:p>
            <a:pPr fontAlgn="t"/>
            <a:r>
              <a:rPr lang="en-US" sz="1000" dirty="0">
                <a:latin typeface="Adobe Devanagari" pitchFamily="18" charset="0"/>
                <a:cs typeface="Adobe Devanagari" pitchFamily="18" charset="0"/>
              </a:rPr>
              <a:t>ID </a:t>
            </a:r>
            <a:r>
              <a:rPr lang="en-US" sz="1000" dirty="0" smtClean="0">
                <a:latin typeface="Adobe Devanagari" pitchFamily="18" charset="0"/>
                <a:cs typeface="Adobe Devanagari" pitchFamily="18" charset="0"/>
                <a:hlinkClick r:id="rId3"/>
              </a:rPr>
              <a:t>4942853</a:t>
            </a:r>
            <a:r>
              <a:rPr lang="en-US" sz="1000" dirty="0" smtClean="0">
                <a:latin typeface="Adobe Devanagari" pitchFamily="18" charset="0"/>
                <a:cs typeface="Adobe Devanagari" pitchFamily="18" charset="0"/>
              </a:rPr>
              <a:t> </a:t>
            </a:r>
            <a:r>
              <a:rPr lang="en-US" sz="1000" dirty="0">
                <a:latin typeface="Adobe Devanagari" pitchFamily="18" charset="0"/>
                <a:cs typeface="Adobe Devanagari" pitchFamily="18" charset="0"/>
              </a:rPr>
              <a:t> © </a:t>
            </a:r>
            <a:r>
              <a:rPr lang="en-US" sz="1000" dirty="0">
                <a:latin typeface="Adobe Devanagari" pitchFamily="18" charset="0"/>
                <a:cs typeface="Adobe Devanagari" pitchFamily="18" charset="0"/>
                <a:hlinkClick r:id="rId4"/>
              </a:rPr>
              <a:t>Lane Erickson</a:t>
            </a:r>
            <a:endParaRPr lang="en-US" sz="1000" dirty="0">
              <a:latin typeface="Adobe Devanagari" pitchFamily="18" charset="0"/>
              <a:cs typeface="Adobe Devanagari" pitchFamily="18" charset="0"/>
            </a:endParaRPr>
          </a:p>
          <a:p>
            <a:pPr fontAlgn="t"/>
            <a:r>
              <a:rPr lang="en-US" sz="1000" dirty="0">
                <a:latin typeface="Adobe Devanagari" pitchFamily="18" charset="0"/>
                <a:cs typeface="Adobe Devanagari" pitchFamily="18" charset="0"/>
              </a:rPr>
              <a:t> | </a:t>
            </a:r>
            <a:r>
              <a:rPr lang="en-US" sz="1000" dirty="0">
                <a:latin typeface="Adobe Devanagari" pitchFamily="18" charset="0"/>
                <a:cs typeface="Adobe Devanagari" pitchFamily="18" charset="0"/>
                <a:hlinkClick r:id="rId5"/>
              </a:rPr>
              <a:t>Dreamstime.com</a:t>
            </a:r>
            <a:endParaRPr lang="en-US" sz="1000" dirty="0">
              <a:latin typeface="Adobe Devanagari" pitchFamily="18" charset="0"/>
              <a:cs typeface="Adobe Devanagari" pitchFamily="18" charset="0"/>
            </a:endParaRPr>
          </a:p>
        </p:txBody>
      </p:sp>
    </p:spTree>
    <p:extLst>
      <p:ext uri="{BB962C8B-B14F-4D97-AF65-F5344CB8AC3E}">
        <p14:creationId xmlns:p14="http://schemas.microsoft.com/office/powerpoint/2010/main" val="2289379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Thinking, Thinking, Thinking</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1485900"/>
            <a:ext cx="4552604" cy="4038600"/>
          </a:xfrm>
          <a:prstGeom prst="rect">
            <a:avLst/>
          </a:prstGeom>
        </p:spPr>
      </p:pic>
    </p:spTree>
    <p:extLst>
      <p:ext uri="{BB962C8B-B14F-4D97-AF65-F5344CB8AC3E}">
        <p14:creationId xmlns:p14="http://schemas.microsoft.com/office/powerpoint/2010/main" val="25289093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Oh No!</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00" y="1028700"/>
            <a:ext cx="4267200" cy="4267200"/>
          </a:xfrm>
          <a:prstGeom prst="rect">
            <a:avLst/>
          </a:prstGeom>
        </p:spPr>
      </p:pic>
    </p:spTree>
    <p:extLst>
      <p:ext uri="{BB962C8B-B14F-4D97-AF65-F5344CB8AC3E}">
        <p14:creationId xmlns:p14="http://schemas.microsoft.com/office/powerpoint/2010/main" val="6336640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571500"/>
            <a:ext cx="8382000" cy="4524315"/>
          </a:xfrm>
          <a:prstGeom prst="rect">
            <a:avLst/>
          </a:prstGeom>
          <a:noFill/>
        </p:spPr>
        <p:txBody>
          <a:bodyPr wrap="square" rtlCol="0">
            <a:spAutoFit/>
          </a:bodyPr>
          <a:lstStyle/>
          <a:p>
            <a:pPr marL="342900" indent="-342900">
              <a:buFont typeface="+mj-lt"/>
              <a:buAutoNum type="arabicPeriod"/>
            </a:pPr>
            <a:r>
              <a:rPr lang="en-US" sz="3200" dirty="0" smtClean="0"/>
              <a:t>What is clustering?</a:t>
            </a:r>
          </a:p>
          <a:p>
            <a:pPr marL="342900" indent="-342900">
              <a:buFont typeface="+mj-lt"/>
              <a:buAutoNum type="arabicPeriod"/>
            </a:pPr>
            <a:r>
              <a:rPr lang="en-US" sz="3200" dirty="0" smtClean="0"/>
              <a:t>What can be done with clustering?</a:t>
            </a:r>
          </a:p>
          <a:p>
            <a:pPr marL="342900" indent="-342900">
              <a:buFont typeface="+mj-lt"/>
              <a:buAutoNum type="arabicPeriod"/>
            </a:pPr>
            <a:r>
              <a:rPr lang="en-US" sz="3200" dirty="0" smtClean="0"/>
              <a:t>Why does it work for me?</a:t>
            </a:r>
          </a:p>
          <a:p>
            <a:pPr marL="342900" indent="-342900">
              <a:buFont typeface="+mj-lt"/>
              <a:buAutoNum type="arabicPeriod"/>
            </a:pPr>
            <a:r>
              <a:rPr lang="en-US" sz="3200" dirty="0" smtClean="0"/>
              <a:t>Cluster: </a:t>
            </a:r>
          </a:p>
          <a:p>
            <a:pPr marL="800100" lvl="1" indent="-342900">
              <a:buFont typeface="+mj-lt"/>
              <a:buAutoNum type="alphaLcPeriod"/>
            </a:pPr>
            <a:r>
              <a:rPr lang="en-US" sz="3200" dirty="0" smtClean="0"/>
              <a:t>Scene Goals</a:t>
            </a:r>
          </a:p>
          <a:p>
            <a:pPr marL="800100" lvl="1" indent="-342900">
              <a:buFont typeface="+mj-lt"/>
              <a:buAutoNum type="alphaLcPeriod"/>
            </a:pPr>
            <a:r>
              <a:rPr lang="en-US" sz="3200" dirty="0" smtClean="0"/>
              <a:t>Vignettes</a:t>
            </a:r>
          </a:p>
          <a:p>
            <a:pPr marL="800100" lvl="1" indent="-342900">
              <a:buFont typeface="+mj-lt"/>
              <a:buAutoNum type="alphaLcPeriod"/>
            </a:pPr>
            <a:r>
              <a:rPr lang="en-US" sz="3200" dirty="0" smtClean="0"/>
              <a:t>Taglines</a:t>
            </a:r>
          </a:p>
          <a:p>
            <a:pPr marL="800100" lvl="1" indent="-342900">
              <a:buFont typeface="+mj-lt"/>
              <a:buAutoNum type="alphaLcPeriod"/>
            </a:pPr>
            <a:r>
              <a:rPr lang="en-US" sz="3200" dirty="0" smtClean="0"/>
              <a:t>Emails</a:t>
            </a:r>
          </a:p>
          <a:p>
            <a:pPr marL="800100" lvl="1" indent="-342900">
              <a:buFont typeface="+mj-lt"/>
              <a:buAutoNum type="alphaLcPeriod"/>
            </a:pPr>
            <a:r>
              <a:rPr lang="en-US" sz="3200" dirty="0" smtClean="0"/>
              <a:t>Poetry</a:t>
            </a:r>
            <a:endParaRPr lang="en-US" sz="3200" dirty="0"/>
          </a:p>
        </p:txBody>
      </p:sp>
    </p:spTree>
    <p:extLst>
      <p:ext uri="{BB962C8B-B14F-4D97-AF65-F5344CB8AC3E}">
        <p14:creationId xmlns:p14="http://schemas.microsoft.com/office/powerpoint/2010/main" val="3854086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75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75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200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75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175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200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75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175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200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75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175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200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175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175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200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175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175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200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175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175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200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175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175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200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175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175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46957"/>
            <a:ext cx="8153400" cy="923330"/>
          </a:xfrm>
          <a:prstGeom prst="rect">
            <a:avLst/>
          </a:prstGeom>
          <a:noFill/>
        </p:spPr>
        <p:txBody>
          <a:bodyPr wrap="square" rtlCol="0">
            <a:spAutoFit/>
          </a:bodyPr>
          <a:lstStyle/>
          <a:p>
            <a:pPr algn="ctr"/>
            <a:r>
              <a:rPr lang="en-US" sz="5400" dirty="0" smtClean="0"/>
              <a:t>What is Clustering?</a:t>
            </a:r>
            <a:endParaRPr lang="en-US" sz="5400" dirty="0"/>
          </a:p>
        </p:txBody>
      </p:sp>
      <p:sp>
        <p:nvSpPr>
          <p:cNvPr id="4" name="TextBox 3"/>
          <p:cNvSpPr txBox="1"/>
          <p:nvPr/>
        </p:nvSpPr>
        <p:spPr>
          <a:xfrm>
            <a:off x="990600" y="1186543"/>
            <a:ext cx="7162800" cy="3970318"/>
          </a:xfrm>
          <a:prstGeom prst="rect">
            <a:avLst/>
          </a:prstGeom>
          <a:noFill/>
        </p:spPr>
        <p:txBody>
          <a:bodyPr wrap="square" rtlCol="0">
            <a:spAutoFit/>
          </a:bodyPr>
          <a:lstStyle/>
          <a:p>
            <a:pPr algn="ctr"/>
            <a:r>
              <a:rPr lang="en-US" sz="2800" dirty="0" smtClean="0"/>
              <a:t>It is a brainstorming tool that quiets the inner censor and engages the creative aspect of the brain, effortlessly. It helps bridge the right and left sides of the brain to enrich your writing and clarify its importance. No matter what level of writer you consider yourself—beginning or experienced – you can boost your writing’s effectiveness and creativity with clustering.</a:t>
            </a:r>
            <a:endParaRPr lang="en-US" sz="2800" dirty="0"/>
          </a:p>
        </p:txBody>
      </p:sp>
      <p:sp>
        <p:nvSpPr>
          <p:cNvPr id="5" name="Right Arrow 4"/>
          <p:cNvSpPr/>
          <p:nvPr/>
        </p:nvSpPr>
        <p:spPr>
          <a:xfrm>
            <a:off x="176893" y="287873"/>
            <a:ext cx="1295400" cy="6414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0494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26" presetClass="emph" presetSubtype="0" fill="hold" grpId="0" nodeType="afterEffect">
                                  <p:stCondLst>
                                    <p:cond delay="0"/>
                                  </p:stCondLst>
                                  <p:childTnLst>
                                    <p:animEffect transition="out" filter="fade">
                                      <p:cBhvr>
                                        <p:cTn id="9" dur="500" tmFilter="0, 0; .2, .5; .8, .5; 1, 0"/>
                                        <p:tgtEl>
                                          <p:spTgt spid="5"/>
                                        </p:tgtEl>
                                      </p:cBhvr>
                                    </p:animEffect>
                                    <p:animScale>
                                      <p:cBhvr>
                                        <p:cTn id="10"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419100"/>
            <a:ext cx="7772400" cy="1754326"/>
          </a:xfrm>
          <a:prstGeom prst="rect">
            <a:avLst/>
          </a:prstGeom>
          <a:noFill/>
        </p:spPr>
        <p:txBody>
          <a:bodyPr wrap="square" rtlCol="0">
            <a:spAutoFit/>
          </a:bodyPr>
          <a:lstStyle/>
          <a:p>
            <a:pPr algn="ctr"/>
            <a:r>
              <a:rPr lang="en-US" sz="5400" dirty="0" smtClean="0"/>
              <a:t>What can be done with Clustering?</a:t>
            </a:r>
            <a:endParaRPr lang="en-US" sz="5400" dirty="0"/>
          </a:p>
        </p:txBody>
      </p:sp>
      <p:sp>
        <p:nvSpPr>
          <p:cNvPr id="3" name="TextBox 2"/>
          <p:cNvSpPr txBox="1"/>
          <p:nvPr/>
        </p:nvSpPr>
        <p:spPr>
          <a:xfrm>
            <a:off x="685800" y="2173426"/>
            <a:ext cx="7924800" cy="2677656"/>
          </a:xfrm>
          <a:prstGeom prst="rect">
            <a:avLst/>
          </a:prstGeom>
          <a:noFill/>
        </p:spPr>
        <p:txBody>
          <a:bodyPr wrap="square" rtlCol="0">
            <a:spAutoFit/>
          </a:bodyPr>
          <a:lstStyle/>
          <a:p>
            <a:pPr algn="ctr"/>
            <a:r>
              <a:rPr lang="en-US" sz="2800" dirty="0" smtClean="0"/>
              <a:t>I use clustering to brainstorm plot, characterization, and scene problems for my novels and short stories. I also use it to strain out clutter in my mind when writing fiction, nonfiction, titles, taglines, and correspondence of all kinds.</a:t>
            </a:r>
            <a:endParaRPr lang="en-US" sz="2800" dirty="0"/>
          </a:p>
        </p:txBody>
      </p:sp>
      <p:sp>
        <p:nvSpPr>
          <p:cNvPr id="4" name="Right Arrow 3"/>
          <p:cNvSpPr/>
          <p:nvPr/>
        </p:nvSpPr>
        <p:spPr>
          <a:xfrm>
            <a:off x="152400" y="53453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845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125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2897</TotalTime>
  <Words>893</Words>
  <Application>Microsoft Office PowerPoint</Application>
  <PresentationFormat>On-screen Show (16:10)</PresentationFormat>
  <Paragraphs>94</Paragraphs>
  <Slides>30</Slides>
  <Notes>1</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Apex</vt:lpstr>
      <vt:lpstr>Get to the Point!</vt:lpstr>
      <vt:lpstr>PowerPoint Presentation</vt:lpstr>
      <vt:lpstr>PowerPoint Presentation</vt:lpstr>
      <vt:lpstr>Inner Editor</vt:lpstr>
      <vt:lpstr>Thinking, Thinking, Thinking</vt:lpstr>
      <vt:lpstr>Oh No!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Brain Power</vt:lpstr>
      <vt:lpstr>PowerPoint Presentation</vt:lpstr>
      <vt:lpstr>PowerPoint Presentation</vt:lpstr>
      <vt:lpstr>PowerPoint Presentation</vt:lpstr>
      <vt:lpstr>PowerPoint Presentation</vt:lpstr>
      <vt:lpstr>Tips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 to the Point!</dc:title>
  <dc:creator>Michael C</dc:creator>
  <cp:lastModifiedBy>Michael C</cp:lastModifiedBy>
  <cp:revision>82</cp:revision>
  <dcterms:created xsi:type="dcterms:W3CDTF">2019-01-24T20:03:20Z</dcterms:created>
  <dcterms:modified xsi:type="dcterms:W3CDTF">2019-05-15T00:24:10Z</dcterms:modified>
</cp:coreProperties>
</file>